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825" r:id="rId2"/>
    <p:sldId id="999" r:id="rId3"/>
    <p:sldId id="2029" r:id="rId4"/>
    <p:sldId id="2030" r:id="rId5"/>
    <p:sldId id="2031" r:id="rId6"/>
    <p:sldId id="2032" r:id="rId7"/>
    <p:sldId id="2033" r:id="rId8"/>
    <p:sldId id="2034" r:id="rId9"/>
    <p:sldId id="2035" r:id="rId10"/>
    <p:sldId id="2036" r:id="rId11"/>
    <p:sldId id="2037" r:id="rId12"/>
    <p:sldId id="2038" r:id="rId13"/>
    <p:sldId id="2039" r:id="rId14"/>
    <p:sldId id="2040" r:id="rId15"/>
    <p:sldId id="2041" r:id="rId16"/>
    <p:sldId id="2042" r:id="rId17"/>
    <p:sldId id="2043" r:id="rId18"/>
    <p:sldId id="2044" r:id="rId19"/>
    <p:sldId id="2045" r:id="rId20"/>
    <p:sldId id="2046" r:id="rId21"/>
    <p:sldId id="2047" r:id="rId22"/>
    <p:sldId id="2048" r:id="rId23"/>
    <p:sldId id="2049" r:id="rId24"/>
    <p:sldId id="2050" r:id="rId25"/>
    <p:sldId id="2051" r:id="rId26"/>
    <p:sldId id="2052" r:id="rId27"/>
    <p:sldId id="2053" r:id="rId28"/>
    <p:sldId id="2054" r:id="rId29"/>
    <p:sldId id="2055" r:id="rId30"/>
    <p:sldId id="2056" r:id="rId31"/>
    <p:sldId id="2057" r:id="rId32"/>
    <p:sldId id="2058" r:id="rId33"/>
    <p:sldId id="2059" r:id="rId34"/>
    <p:sldId id="2060" r:id="rId35"/>
    <p:sldId id="2061" r:id="rId36"/>
    <p:sldId id="2062" r:id="rId37"/>
    <p:sldId id="2063" r:id="rId38"/>
    <p:sldId id="2064" r:id="rId39"/>
    <p:sldId id="2065" r:id="rId40"/>
    <p:sldId id="2066" r:id="rId41"/>
    <p:sldId id="2067" r:id="rId42"/>
    <p:sldId id="2068"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upload.wikimedia.org/wikipedia/commons/3/3a/Hyssopus_officinalis.jp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SIX PERMUTATIONS OF TZARA</a:t>
            </a:r>
            <a:endParaRPr lang="en-ZA" dirty="0"/>
          </a:p>
        </p:txBody>
      </p:sp>
      <p:sp>
        <p:nvSpPr>
          <p:cNvPr id="3" name="Content Placeholder 2"/>
          <p:cNvSpPr>
            <a:spLocks noGrp="1"/>
          </p:cNvSpPr>
          <p:nvPr>
            <p:ph idx="1"/>
          </p:nvPr>
        </p:nvSpPr>
        <p:spPr>
          <a:xfrm>
            <a:off x="457200" y="1600200"/>
            <a:ext cx="8229600" cy="4925144"/>
          </a:xfrm>
        </p:spPr>
        <p:txBody>
          <a:bodyPr>
            <a:normAutofit lnSpcReduction="10000"/>
          </a:bodyPr>
          <a:lstStyle/>
          <a:p>
            <a:pPr algn="l"/>
            <a:r>
              <a:rPr lang="en-ZA" sz="2400" b="0" dirty="0" smtClean="0"/>
              <a:t>The cycle of images created by the root of </a:t>
            </a:r>
            <a:r>
              <a:rPr lang="en-ZA" sz="2400" b="0" dirty="0" err="1" smtClean="0"/>
              <a:t>tzara'at</a:t>
            </a:r>
            <a:r>
              <a:rPr lang="en-ZA" sz="2400" b="0" dirty="0" smtClean="0"/>
              <a:t>--</a:t>
            </a:r>
            <a:r>
              <a:rPr lang="en-ZA" sz="2400" b="0" dirty="0" err="1" smtClean="0"/>
              <a:t>tzara</a:t>
            </a:r>
            <a:r>
              <a:rPr lang="en-ZA" sz="2400" b="0" dirty="0" smtClean="0"/>
              <a:t> (</a:t>
            </a:r>
            <a:r>
              <a:rPr lang="en-ZA" sz="2400" b="0" dirty="0" err="1" smtClean="0"/>
              <a:t>tzadik</a:t>
            </a:r>
            <a:r>
              <a:rPr lang="en-ZA" sz="2400" b="0" dirty="0" smtClean="0"/>
              <a:t>, </a:t>
            </a:r>
            <a:r>
              <a:rPr lang="en-ZA" sz="2400" b="0" dirty="0" err="1" smtClean="0"/>
              <a:t>reish</a:t>
            </a:r>
            <a:r>
              <a:rPr lang="en-ZA" sz="2400" b="0" dirty="0" smtClean="0"/>
              <a:t>, </a:t>
            </a:r>
            <a:r>
              <a:rPr lang="en-ZA" sz="2400" b="0" dirty="0" err="1" smtClean="0"/>
              <a:t>ayin</a:t>
            </a:r>
            <a:r>
              <a:rPr lang="en-ZA" sz="2400" b="0" dirty="0" smtClean="0"/>
              <a:t>): </a:t>
            </a:r>
          </a:p>
          <a:p>
            <a:pPr algn="l"/>
            <a:r>
              <a:rPr lang="en-ZA" sz="2400" i="1" dirty="0" smtClean="0"/>
              <a:t>Root 			Word	Meaning </a:t>
            </a:r>
          </a:p>
          <a:p>
            <a:pPr algn="l"/>
            <a:r>
              <a:rPr lang="en-ZA" sz="2400" b="0" dirty="0" err="1" smtClean="0"/>
              <a:t>tzadik</a:t>
            </a:r>
            <a:r>
              <a:rPr lang="en-ZA" sz="2400" b="0" dirty="0" smtClean="0"/>
              <a:t>, </a:t>
            </a:r>
            <a:r>
              <a:rPr lang="en-ZA" sz="2400" b="0" dirty="0" err="1" smtClean="0"/>
              <a:t>reish</a:t>
            </a:r>
            <a:r>
              <a:rPr lang="en-ZA" sz="2400" b="0" dirty="0" smtClean="0"/>
              <a:t>, </a:t>
            </a:r>
            <a:r>
              <a:rPr lang="en-ZA" sz="2400" b="0" dirty="0" err="1" smtClean="0"/>
              <a:t>ayin</a:t>
            </a:r>
            <a:r>
              <a:rPr lang="en-ZA" sz="2400" b="0" dirty="0" smtClean="0"/>
              <a:t> 	</a:t>
            </a:r>
            <a:r>
              <a:rPr lang="en-ZA" sz="2400" b="0" dirty="0" err="1" smtClean="0"/>
              <a:t>tzara</a:t>
            </a:r>
            <a:r>
              <a:rPr lang="en-ZA" sz="2400" b="0" dirty="0" smtClean="0"/>
              <a:t> 	leprosy</a:t>
            </a:r>
          </a:p>
          <a:p>
            <a:pPr algn="l"/>
            <a:r>
              <a:rPr lang="en-ZA" sz="2400" b="0" dirty="0" err="1" smtClean="0"/>
              <a:t>tzadik</a:t>
            </a:r>
            <a:r>
              <a:rPr lang="en-ZA" sz="2400" b="0" dirty="0" smtClean="0"/>
              <a:t>, </a:t>
            </a:r>
            <a:r>
              <a:rPr lang="en-ZA" sz="2400" b="0" dirty="0" err="1" smtClean="0"/>
              <a:t>ayin</a:t>
            </a:r>
            <a:r>
              <a:rPr lang="en-ZA" sz="2400" b="0" dirty="0" smtClean="0"/>
              <a:t>, </a:t>
            </a:r>
            <a:r>
              <a:rPr lang="en-ZA" sz="2400" b="0" dirty="0" err="1" smtClean="0"/>
              <a:t>reish</a:t>
            </a:r>
            <a:r>
              <a:rPr lang="en-ZA" sz="2400" b="0" dirty="0" smtClean="0"/>
              <a:t> 	</a:t>
            </a:r>
            <a:r>
              <a:rPr lang="en-ZA" sz="2400" b="0" dirty="0" err="1" smtClean="0"/>
              <a:t>tza'ar</a:t>
            </a:r>
            <a:r>
              <a:rPr lang="en-ZA" sz="2400" b="0" dirty="0" smtClean="0"/>
              <a:t> 	hardship, pain</a:t>
            </a:r>
          </a:p>
          <a:p>
            <a:pPr algn="l"/>
            <a:r>
              <a:rPr lang="en-ZA" sz="2400" b="0" dirty="0" err="1" smtClean="0"/>
              <a:t>reish</a:t>
            </a:r>
            <a:r>
              <a:rPr lang="en-ZA" sz="2400" b="0" dirty="0" smtClean="0"/>
              <a:t>, </a:t>
            </a:r>
            <a:r>
              <a:rPr lang="en-ZA" sz="2400" b="0" dirty="0" err="1" smtClean="0"/>
              <a:t>ayin</a:t>
            </a:r>
            <a:r>
              <a:rPr lang="en-ZA" sz="2400" b="0" dirty="0" smtClean="0"/>
              <a:t>, </a:t>
            </a:r>
            <a:r>
              <a:rPr lang="en-ZA" sz="2400" b="0" dirty="0" err="1" smtClean="0"/>
              <a:t>tzadik</a:t>
            </a:r>
            <a:r>
              <a:rPr lang="en-ZA" sz="2400" b="0" dirty="0" smtClean="0"/>
              <a:t> 	</a:t>
            </a:r>
            <a:r>
              <a:rPr lang="en-ZA" sz="2400" b="0" dirty="0" err="1" smtClean="0"/>
              <a:t>ra'atz</a:t>
            </a:r>
            <a:r>
              <a:rPr lang="en-ZA" sz="2400" b="0" dirty="0" smtClean="0"/>
              <a:t> 	to smash</a:t>
            </a:r>
          </a:p>
          <a:p>
            <a:pPr algn="l"/>
            <a:r>
              <a:rPr lang="en-ZA" sz="2400" b="0" dirty="0" err="1" smtClean="0"/>
              <a:t>reish</a:t>
            </a:r>
            <a:r>
              <a:rPr lang="en-ZA" sz="2400" b="0" dirty="0" smtClean="0"/>
              <a:t>, </a:t>
            </a:r>
            <a:r>
              <a:rPr lang="en-ZA" sz="2400" b="0" dirty="0" err="1" smtClean="0"/>
              <a:t>tzadik</a:t>
            </a:r>
            <a:r>
              <a:rPr lang="en-ZA" sz="2400" b="0" dirty="0" smtClean="0"/>
              <a:t>, </a:t>
            </a:r>
            <a:r>
              <a:rPr lang="en-ZA" sz="2400" b="0" dirty="0" err="1" smtClean="0"/>
              <a:t>ayin</a:t>
            </a:r>
            <a:r>
              <a:rPr lang="en-ZA" sz="2400" b="0" dirty="0" smtClean="0"/>
              <a:t> 	</a:t>
            </a:r>
            <a:r>
              <a:rPr lang="en-ZA" sz="2400" b="0" dirty="0" err="1" smtClean="0"/>
              <a:t>ratza</a:t>
            </a:r>
            <a:r>
              <a:rPr lang="en-ZA" sz="2400" b="0" dirty="0" smtClean="0"/>
              <a:t> 	to inflict stripes (by whipping with 				a strap)</a:t>
            </a:r>
          </a:p>
          <a:p>
            <a:pPr algn="l"/>
            <a:r>
              <a:rPr lang="en-ZA" sz="2400" b="0" dirty="0" err="1" smtClean="0"/>
              <a:t>ayin</a:t>
            </a:r>
            <a:r>
              <a:rPr lang="en-ZA" sz="2400" b="0" dirty="0" smtClean="0"/>
              <a:t>, </a:t>
            </a:r>
            <a:r>
              <a:rPr lang="en-ZA" sz="2400" b="0" dirty="0" err="1" smtClean="0"/>
              <a:t>tzadik</a:t>
            </a:r>
            <a:r>
              <a:rPr lang="en-ZA" sz="2400" b="0" dirty="0" smtClean="0"/>
              <a:t>, </a:t>
            </a:r>
            <a:r>
              <a:rPr lang="en-ZA" sz="2400" b="0" dirty="0" err="1" smtClean="0"/>
              <a:t>reish</a:t>
            </a:r>
            <a:r>
              <a:rPr lang="en-ZA" sz="2400" b="0" dirty="0" smtClean="0"/>
              <a:t> 	</a:t>
            </a:r>
            <a:r>
              <a:rPr lang="en-ZA" sz="2400" b="0" dirty="0" err="1" smtClean="0"/>
              <a:t>atzar</a:t>
            </a:r>
            <a:r>
              <a:rPr lang="en-ZA" sz="2400" b="0" dirty="0" smtClean="0"/>
              <a:t> 	to halt or rule to prevent anarchic 				expansion</a:t>
            </a:r>
          </a:p>
          <a:p>
            <a:pPr algn="l"/>
            <a:r>
              <a:rPr lang="en-ZA" sz="2400" b="0" dirty="0" err="1" smtClean="0"/>
              <a:t>ayin</a:t>
            </a:r>
            <a:r>
              <a:rPr lang="en-ZA" sz="2400" b="0" dirty="0" smtClean="0"/>
              <a:t>, </a:t>
            </a:r>
            <a:r>
              <a:rPr lang="en-ZA" sz="2400" b="0" dirty="0" err="1" smtClean="0"/>
              <a:t>reish</a:t>
            </a:r>
            <a:r>
              <a:rPr lang="en-ZA" sz="2400" b="0" dirty="0" smtClean="0"/>
              <a:t>, </a:t>
            </a:r>
            <a:r>
              <a:rPr lang="en-ZA" sz="2400" b="0" dirty="0" err="1" smtClean="0"/>
              <a:t>tzadik</a:t>
            </a:r>
            <a:r>
              <a:rPr lang="en-ZA" sz="2400" b="0" dirty="0" smtClean="0"/>
              <a:t> 	</a:t>
            </a:r>
            <a:r>
              <a:rPr lang="en-ZA" sz="2400" b="0" dirty="0" err="1" smtClean="0"/>
              <a:t>aratz</a:t>
            </a:r>
            <a:r>
              <a:rPr lang="en-ZA" sz="2400" b="0" dirty="0" smtClean="0"/>
              <a:t> 	to respect (a tyrant) because of his 				power</a:t>
            </a:r>
            <a:endParaRPr lang="en-ZA" b="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HEALING THE CYCLE OF </a:t>
            </a:r>
            <a:r>
              <a:rPr lang="en-ZA" i="1" dirty="0" smtClean="0"/>
              <a:t>TZARA'AT </a:t>
            </a:r>
            <a:endParaRPr lang="en-ZA" dirty="0"/>
          </a:p>
        </p:txBody>
      </p:sp>
      <p:sp>
        <p:nvSpPr>
          <p:cNvPr id="3" name="Content Placeholder 2"/>
          <p:cNvSpPr>
            <a:spLocks noGrp="1"/>
          </p:cNvSpPr>
          <p:nvPr>
            <p:ph idx="1"/>
          </p:nvPr>
        </p:nvSpPr>
        <p:spPr/>
        <p:txBody>
          <a:bodyPr>
            <a:normAutofit/>
          </a:bodyPr>
          <a:lstStyle/>
          <a:p>
            <a:r>
              <a:rPr lang="en-ZA" dirty="0" smtClean="0"/>
              <a:t>In the permutations, all the roots appear to be negative, and need to be healed. In order to effect true healing, these permutations must be experienced internally, within one's consciousness. To internally experience this cycle one must have the ability to rearrange Hebrew letters, spiritual building blocks, to create new permutations. The capacity to create and experience each permutation hinges on achieving the inner point of wisdom.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SEVEN CAUSES OF TZARAATH</a:t>
            </a:r>
            <a:endParaRPr lang="en-ZA" dirty="0"/>
          </a:p>
        </p:txBody>
      </p:sp>
      <p:sp>
        <p:nvSpPr>
          <p:cNvPr id="3" name="Content Placeholder 2"/>
          <p:cNvSpPr>
            <a:spLocks noGrp="1"/>
          </p:cNvSpPr>
          <p:nvPr>
            <p:ph idx="1"/>
          </p:nvPr>
        </p:nvSpPr>
        <p:spPr/>
        <p:txBody>
          <a:bodyPr>
            <a:normAutofit/>
          </a:bodyPr>
          <a:lstStyle/>
          <a:p>
            <a:pPr algn="l"/>
            <a:r>
              <a:rPr lang="en-ZA" sz="2400" b="0" dirty="0" smtClean="0"/>
              <a:t>The Talmud, and the majority of historic Jewish literature in general, regards </a:t>
            </a:r>
            <a:r>
              <a:rPr lang="en-ZA" sz="2400" b="0" dirty="0" err="1" smtClean="0"/>
              <a:t>tzara’at</a:t>
            </a:r>
            <a:r>
              <a:rPr lang="en-ZA" sz="2400" b="0" dirty="0" smtClean="0"/>
              <a:t> as a punishment for sin:</a:t>
            </a:r>
          </a:p>
          <a:p>
            <a:pPr marL="514350" indent="-514350" algn="l">
              <a:buFont typeface="+mj-lt"/>
              <a:buAutoNum type="arabicPeriod"/>
            </a:pPr>
            <a:r>
              <a:rPr lang="en-ZA" sz="2400" b="0" dirty="0" smtClean="0"/>
              <a:t>an evil tongue (malicious gossip)</a:t>
            </a:r>
          </a:p>
          <a:p>
            <a:pPr marL="514350" indent="-514350" algn="l">
              <a:buFont typeface="+mj-lt"/>
              <a:buAutoNum type="arabicPeriod"/>
            </a:pPr>
            <a:r>
              <a:rPr lang="en-ZA" sz="2400" b="0" dirty="0" smtClean="0"/>
              <a:t>murder</a:t>
            </a:r>
          </a:p>
          <a:p>
            <a:pPr marL="514350" indent="-514350" algn="l">
              <a:buFont typeface="+mj-lt"/>
              <a:buAutoNum type="arabicPeriod"/>
            </a:pPr>
            <a:r>
              <a:rPr lang="en-ZA" sz="2400" b="0" dirty="0" smtClean="0"/>
              <a:t>a vain oath</a:t>
            </a:r>
          </a:p>
          <a:p>
            <a:pPr marL="514350" indent="-514350" algn="l">
              <a:buFont typeface="+mj-lt"/>
              <a:buAutoNum type="arabicPeriod"/>
            </a:pPr>
            <a:r>
              <a:rPr lang="en-ZA" sz="2400" b="0" dirty="0" smtClean="0"/>
              <a:t>illicit sexual intercourse</a:t>
            </a:r>
          </a:p>
          <a:p>
            <a:pPr marL="514350" indent="-514350" algn="l">
              <a:buFont typeface="+mj-lt"/>
              <a:buAutoNum type="arabicPeriod"/>
            </a:pPr>
            <a:r>
              <a:rPr lang="en-ZA" sz="2400" b="0" dirty="0" smtClean="0"/>
              <a:t>pride</a:t>
            </a:r>
          </a:p>
          <a:p>
            <a:pPr marL="514350" indent="-514350" algn="l">
              <a:buFont typeface="+mj-lt"/>
              <a:buAutoNum type="arabicPeriod"/>
            </a:pPr>
            <a:r>
              <a:rPr lang="en-ZA" sz="2400" b="0" dirty="0" smtClean="0"/>
              <a:t>theft</a:t>
            </a:r>
          </a:p>
          <a:p>
            <a:pPr marL="514350" indent="-514350" algn="l">
              <a:buFont typeface="+mj-lt"/>
              <a:buAutoNum type="arabicPeriod"/>
            </a:pPr>
            <a:r>
              <a:rPr lang="en-ZA" sz="2400" b="0" dirty="0" smtClean="0"/>
              <a:t>miserly behaviour</a:t>
            </a:r>
          </a:p>
          <a:p>
            <a:pPr algn="l"/>
            <a:endParaRPr lang="en-ZA" dirty="0" smtClean="0"/>
          </a:p>
          <a:p>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LEVELS OF PUNISHMENT</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just">
              <a:lnSpc>
                <a:spcPts val="2500"/>
              </a:lnSpc>
            </a:pPr>
            <a:r>
              <a:rPr lang="en-ZA" sz="9600" b="0" i="1" dirty="0" smtClean="0"/>
              <a:t>In particular, the </a:t>
            </a:r>
            <a:r>
              <a:rPr lang="en-ZA" sz="9600" b="0" i="1" dirty="0" err="1" smtClean="0"/>
              <a:t>Midrash</a:t>
            </a:r>
            <a:r>
              <a:rPr lang="en-ZA" sz="9600" b="0" i="1" dirty="0" smtClean="0"/>
              <a:t> </a:t>
            </a:r>
            <a:r>
              <a:rPr lang="en-ZA" sz="9600" b="0" i="1" dirty="0" err="1" smtClean="0"/>
              <a:t>Rabbah</a:t>
            </a:r>
            <a:r>
              <a:rPr lang="en-ZA" sz="9600" b="0" i="1" dirty="0" smtClean="0"/>
              <a:t> sees the different types of </a:t>
            </a:r>
            <a:r>
              <a:rPr lang="en-ZA" sz="9600" b="0" i="1" dirty="0" err="1" smtClean="0"/>
              <a:t>tzara’at</a:t>
            </a:r>
            <a:r>
              <a:rPr lang="en-ZA" sz="9600" b="0" i="1" dirty="0" smtClean="0"/>
              <a:t> as increasing levels of punishment, which could be curtailed (stopped) at any stage if repentance was made:</a:t>
            </a:r>
          </a:p>
          <a:p>
            <a:pPr marL="182563" indent="-182563" algn="just">
              <a:lnSpc>
                <a:spcPts val="2500"/>
              </a:lnSpc>
              <a:buFont typeface="Arial" pitchFamily="34" charset="0"/>
              <a:buChar char="•"/>
            </a:pPr>
            <a:r>
              <a:rPr lang="en-ZA" sz="9600" b="1" i="1" dirty="0" smtClean="0"/>
              <a:t>First stage </a:t>
            </a:r>
            <a:r>
              <a:rPr lang="en-ZA" sz="9600" b="0" dirty="0" smtClean="0"/>
              <a:t>-  the infection of homes, and if repentance came here it only required removal of the affected stones for a cure.</a:t>
            </a:r>
          </a:p>
          <a:p>
            <a:pPr marL="182563" indent="-182563" algn="just">
              <a:lnSpc>
                <a:spcPts val="2500"/>
              </a:lnSpc>
              <a:buFont typeface="Arial" pitchFamily="34" charset="0"/>
              <a:buChar char="•"/>
            </a:pPr>
            <a:r>
              <a:rPr lang="en-ZA" sz="9600" b="1" i="1" dirty="0" smtClean="0"/>
              <a:t>Second stage </a:t>
            </a:r>
            <a:r>
              <a:rPr lang="en-ZA" sz="9600" b="0" dirty="0" smtClean="0"/>
              <a:t>- the entire house must be torn down as the </a:t>
            </a:r>
            <a:r>
              <a:rPr lang="en-ZA" sz="9600" b="0" dirty="0" err="1" smtClean="0"/>
              <a:t>tzaraath</a:t>
            </a:r>
            <a:r>
              <a:rPr lang="en-ZA" sz="9600" b="0" dirty="0" smtClean="0"/>
              <a:t> would not go away, and the infection came upon one's clothes; if repentance came here it required only washing of the clothes for a cure.</a:t>
            </a:r>
          </a:p>
          <a:p>
            <a:pPr marL="182563" indent="-182563" algn="just">
              <a:lnSpc>
                <a:spcPts val="2500"/>
              </a:lnSpc>
              <a:buFont typeface="Arial" pitchFamily="34" charset="0"/>
              <a:buChar char="•"/>
            </a:pPr>
            <a:r>
              <a:rPr lang="en-ZA" sz="9600" b="1" i="1" dirty="0" smtClean="0"/>
              <a:t>Third stage </a:t>
            </a:r>
            <a:r>
              <a:rPr lang="en-ZA" sz="9600" b="0" dirty="0" smtClean="0"/>
              <a:t>- the clothes must be burnt, and the infection enters the person's skin; if repentance occurs here then purification could occur.</a:t>
            </a:r>
          </a:p>
          <a:p>
            <a:pPr marL="182563" indent="-182563" algn="just">
              <a:lnSpc>
                <a:spcPts val="2500"/>
              </a:lnSpc>
              <a:buFont typeface="Arial" pitchFamily="34" charset="0"/>
              <a:buChar char="•"/>
            </a:pPr>
            <a:r>
              <a:rPr lang="en-ZA" sz="9600" b="1" i="1" dirty="0" smtClean="0"/>
              <a:t>Fourth stage </a:t>
            </a:r>
            <a:r>
              <a:rPr lang="en-ZA" sz="9600" b="0" dirty="0" smtClean="0"/>
              <a:t>- which only occurs when the person has completely refused to repent, the person is forced to dwell alone.</a:t>
            </a:r>
          </a:p>
          <a:p>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MESSIANIC RECTIFICATION</a:t>
            </a:r>
            <a:endParaRPr lang="en-US" dirty="0"/>
          </a:p>
        </p:txBody>
      </p:sp>
      <p:sp>
        <p:nvSpPr>
          <p:cNvPr id="3" name="Subtitle 2"/>
          <p:cNvSpPr>
            <a:spLocks noGrp="1"/>
          </p:cNvSpPr>
          <p:nvPr>
            <p:ph idx="1"/>
          </p:nvPr>
        </p:nvSpPr>
        <p:spPr>
          <a:xfrm>
            <a:off x="323528" y="1600200"/>
            <a:ext cx="8496944" cy="5257800"/>
          </a:xfrm>
        </p:spPr>
        <p:txBody>
          <a:bodyPr>
            <a:normAutofit/>
          </a:bodyPr>
          <a:lstStyle/>
          <a:p>
            <a:pPr algn="just"/>
            <a:r>
              <a:rPr lang="en-ZA" sz="2400" b="0" dirty="0" smtClean="0"/>
              <a:t>Every person has a spark of </a:t>
            </a:r>
            <a:r>
              <a:rPr lang="en-ZA" sz="2400" b="0" i="1" dirty="0" err="1" smtClean="0"/>
              <a:t>Mashiach</a:t>
            </a:r>
            <a:r>
              <a:rPr lang="en-ZA" sz="2400" b="0" dirty="0" smtClean="0"/>
              <a:t> within him, his own Messianic potential that he must manifest, (Gal 2:20). A person's Messianic potential is in proportion to his spiritual level. The immense Messianic potential of the great </a:t>
            </a:r>
            <a:r>
              <a:rPr lang="en-ZA" sz="2400" b="0" i="1" dirty="0" err="1" smtClean="0"/>
              <a:t>tzadik</a:t>
            </a:r>
            <a:r>
              <a:rPr lang="en-ZA" sz="2400" b="0" dirty="0" smtClean="0"/>
              <a:t> remains unfulfilled, as the world does not allow him to manifest his potential, THIS LEADS TO FRUSTRATION which lead him to: </a:t>
            </a:r>
          </a:p>
          <a:p>
            <a:pPr marL="174625" indent="-174625" algn="l">
              <a:buFont typeface="Arial" pitchFamily="34" charset="0"/>
              <a:buChar char="•"/>
            </a:pPr>
            <a:r>
              <a:rPr lang="en-ZA" sz="2400" b="0" i="1" dirty="0" smtClean="0">
                <a:solidFill>
                  <a:srgbClr val="C00000"/>
                </a:solidFill>
              </a:rPr>
              <a:t>Inadvertently express some negative words, blaming  everybody for his circumstances</a:t>
            </a:r>
          </a:p>
          <a:p>
            <a:r>
              <a:rPr lang="en-ZA" sz="2400" b="0" dirty="0" smtClean="0"/>
              <a:t>As soon as he even unwittingly blames someone else, he has, at his level, spoken evil speech, and is vulnerable to suffering and </a:t>
            </a:r>
            <a:r>
              <a:rPr lang="en-ZA" sz="2400" b="0" i="1" dirty="0" err="1" smtClean="0"/>
              <a:t>tzara'at</a:t>
            </a:r>
            <a:r>
              <a:rPr lang="en-ZA" sz="2400" b="0" i="1" dirty="0" smtClean="0"/>
              <a:t>. </a:t>
            </a:r>
            <a:endParaRPr lang="en-ZA" sz="2400" b="0" dirty="0" smtClean="0"/>
          </a:p>
          <a:p>
            <a:pPr marL="174625" indent="-174625">
              <a:buFont typeface="Arial" pitchFamily="34" charset="0"/>
              <a:buChar char="•"/>
            </a:pPr>
            <a:r>
              <a:rPr lang="en-ZA" sz="2400" b="0" i="1" dirty="0" smtClean="0">
                <a:solidFill>
                  <a:srgbClr val="C00000"/>
                </a:solidFill>
              </a:rPr>
              <a:t>The cure for this frustration and disease is the manifestation of the </a:t>
            </a:r>
            <a:r>
              <a:rPr lang="en-ZA" sz="2400" b="0" i="1" dirty="0" err="1" smtClean="0">
                <a:solidFill>
                  <a:srgbClr val="C00000"/>
                </a:solidFill>
              </a:rPr>
              <a:t>Mashiach</a:t>
            </a:r>
            <a:r>
              <a:rPr lang="en-ZA" sz="2400" b="0" i="1" dirty="0" smtClean="0">
                <a:solidFill>
                  <a:srgbClr val="C00000"/>
                </a:solidFill>
              </a:rPr>
              <a:t>, who brought  redemption to the entire world.</a:t>
            </a:r>
            <a:endParaRPr lang="en-ZA" sz="2400" b="0" i="1" dirty="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TONQUE</a:t>
            </a:r>
            <a:endParaRPr lang="en-ZA" dirty="0"/>
          </a:p>
        </p:txBody>
      </p:sp>
      <p:sp>
        <p:nvSpPr>
          <p:cNvPr id="3" name="Content Placeholder 2"/>
          <p:cNvSpPr>
            <a:spLocks noGrp="1"/>
          </p:cNvSpPr>
          <p:nvPr>
            <p:ph idx="1"/>
          </p:nvPr>
        </p:nvSpPr>
        <p:spPr/>
        <p:txBody>
          <a:bodyPr>
            <a:noAutofit/>
          </a:bodyPr>
          <a:lstStyle/>
          <a:p>
            <a:pPr algn="ctr"/>
            <a:r>
              <a:rPr lang="en-ZA" b="0" i="1" dirty="0" smtClean="0">
                <a:solidFill>
                  <a:srgbClr val="004821"/>
                </a:solidFill>
              </a:rPr>
              <a:t>“And if, while seeking to be declared right by Messiah, we ourselves also are found sinners, is Messiah then a servant of sin? Let it not be! </a:t>
            </a:r>
            <a:r>
              <a:rPr lang="en-ZA" b="1" i="1" dirty="0" smtClean="0">
                <a:solidFill>
                  <a:srgbClr val="004821"/>
                </a:solidFill>
              </a:rPr>
              <a:t>(Galatians 2:17 )</a:t>
            </a:r>
          </a:p>
          <a:p>
            <a:pPr algn="just">
              <a:lnSpc>
                <a:spcPts val="2600"/>
              </a:lnSpc>
            </a:pPr>
            <a:r>
              <a:rPr lang="en-GB" sz="2400" b="0" dirty="0" smtClean="0"/>
              <a:t>We are sinners extraordinaire! We have gone out of our way to take what the Almighty has given us and re-make it as a potter does, but in our cases, instead of moulding ourselves into the image of Messiah we have re-made ourselves as sinners in opposition to what our Creator desires for us. The purpose of the skin diseases was, in many cases, a physical manifestation of a spiritual sin. The rabbis are of the opinion that this is usually connected with the sin of </a:t>
            </a:r>
            <a:r>
              <a:rPr lang="en-GB" sz="2400" b="0" i="1" dirty="0" err="1" smtClean="0"/>
              <a:t>Lashon</a:t>
            </a:r>
            <a:r>
              <a:rPr lang="en-GB" sz="2400" b="0" i="1" dirty="0" smtClean="0"/>
              <a:t> Hara</a:t>
            </a:r>
            <a:r>
              <a:rPr lang="en-GB" sz="2400" b="0" dirty="0" smtClean="0"/>
              <a:t> or the </a:t>
            </a:r>
            <a:r>
              <a:rPr lang="en-GB" sz="2400" b="0" i="1" dirty="0" smtClean="0"/>
              <a:t>Evil</a:t>
            </a:r>
            <a:r>
              <a:rPr lang="en-GB" sz="2400" b="0" dirty="0" smtClean="0"/>
              <a:t> </a:t>
            </a:r>
            <a:r>
              <a:rPr lang="en-GB" sz="2400" b="0" i="1" dirty="0" smtClean="0"/>
              <a:t>Tongue</a:t>
            </a:r>
            <a:r>
              <a:rPr lang="en-GB" sz="2400" b="0" dirty="0" smtClean="0"/>
              <a:t> commonly called gossip or slander. </a:t>
            </a:r>
            <a:endParaRPr lang="en-ZA" sz="2400" b="0" dirty="0" smtClean="0"/>
          </a:p>
          <a:p>
            <a:pPr algn="ctr"/>
            <a:r>
              <a:rPr lang="en-ZA" b="0" i="1" dirty="0" smtClean="0">
                <a:solidFill>
                  <a:srgbClr val="004821"/>
                </a:solidFill>
              </a:rPr>
              <a:t>Keep your tongue from evil, And your lips from speaking deceit. </a:t>
            </a:r>
          </a:p>
          <a:p>
            <a:pPr algn="ctr"/>
            <a:r>
              <a:rPr lang="en-ZA" b="1" i="1" dirty="0" smtClean="0">
                <a:solidFill>
                  <a:srgbClr val="004821"/>
                </a:solidFill>
              </a:rPr>
              <a:t>(Psalms 34:13 )</a:t>
            </a:r>
          </a:p>
          <a:p>
            <a:endParaRPr lang="en-ZA"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THE SOURCE OF BLESSING/CURSING</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700"/>
              </a:lnSpc>
            </a:pPr>
            <a:r>
              <a:rPr lang="en-ZA" b="0" i="1" dirty="0" smtClean="0">
                <a:solidFill>
                  <a:srgbClr val="004821"/>
                </a:solidFill>
              </a:rPr>
              <a:t>And the tongue is a fire, the world of unrighteousness. Among our members the tongue is set, the one defiling the entire body, and setting on fire the wheel of life, and it is set on fire by </a:t>
            </a:r>
            <a:r>
              <a:rPr lang="en-ZA" b="0" i="1" dirty="0" err="1" smtClean="0">
                <a:solidFill>
                  <a:srgbClr val="004821"/>
                </a:solidFill>
              </a:rPr>
              <a:t>Gehenna</a:t>
            </a:r>
            <a:r>
              <a:rPr lang="en-ZA" b="0" i="1" dirty="0" smtClean="0">
                <a:solidFill>
                  <a:srgbClr val="004821"/>
                </a:solidFill>
              </a:rPr>
              <a:t>. For every kind of beast and bird, of reptile and creature of the sea, is tamed and has been tamed by mankind. But no man is able to tame the tongue. It is unruly, evil, filled with deadly poison. With it we bless our Elohim and Father, and with it we curse men, who have been made in the likeness of Elohim. Out of the same mouth proceed blessing and cursing. My brothers, this should not be so. </a:t>
            </a:r>
            <a:r>
              <a:rPr lang="en-ZA" b="1" i="1" dirty="0" smtClean="0">
                <a:solidFill>
                  <a:srgbClr val="004821"/>
                </a:solidFill>
              </a:rPr>
              <a:t>(James 3:6-10)</a:t>
            </a:r>
          </a:p>
          <a:p>
            <a:pPr>
              <a:lnSpc>
                <a:spcPts val="2700"/>
              </a:lnSpc>
            </a:pPr>
            <a:r>
              <a:rPr lang="en-GB" b="0" dirty="0" smtClean="0"/>
              <a:t>We have been formed in the image of our first parent Adam, who was made in the image of our Creator. Yet, despite this we bless our Creator in one breath and curse our fellow man in another.</a:t>
            </a:r>
            <a:endParaRPr lang="en-ZA" b="0" i="1"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COSTS OF DELARED CLEAN</a:t>
            </a:r>
            <a:endParaRPr lang="en-ZA" dirty="0"/>
          </a:p>
        </p:txBody>
      </p:sp>
      <p:sp>
        <p:nvSpPr>
          <p:cNvPr id="3" name="Content Placeholder 2"/>
          <p:cNvSpPr>
            <a:spLocks noGrp="1"/>
          </p:cNvSpPr>
          <p:nvPr>
            <p:ph idx="1"/>
          </p:nvPr>
        </p:nvSpPr>
        <p:spPr/>
        <p:txBody>
          <a:bodyPr>
            <a:normAutofit/>
          </a:bodyPr>
          <a:lstStyle/>
          <a:p>
            <a:r>
              <a:rPr lang="en-ZA" dirty="0" smtClean="0"/>
              <a:t>To be declared clean is emotionally draining and expensive once he had recovered (by repenting) from the disorder of his flesh. One who sinned brought an offering, or paid restitution, but he did not spend weeks outside of the safety and the fellowship of the camp. He was not required to change his appearance in a way that caused humiliation. This should emphasize to us the importance the Father places on the attitude of the heart. The following verses reflect this:</a:t>
            </a:r>
          </a:p>
          <a:p>
            <a:pPr algn="ctr"/>
            <a:r>
              <a:rPr lang="en-ZA" i="1" dirty="0" smtClean="0">
                <a:solidFill>
                  <a:srgbClr val="004821"/>
                </a:solidFill>
              </a:rPr>
              <a:t>These six matters </a:t>
            </a:r>
            <a:r>
              <a:rPr lang="he-IL" i="1" dirty="0" smtClean="0">
                <a:solidFill>
                  <a:srgbClr val="004821"/>
                </a:solidFill>
              </a:rPr>
              <a:t>יהוה</a:t>
            </a:r>
            <a:r>
              <a:rPr lang="en-ZA" i="1" dirty="0" smtClean="0">
                <a:solidFill>
                  <a:srgbClr val="004821"/>
                </a:solidFill>
              </a:rPr>
              <a:t> hates, And seven are an abomination to Him: A proud look, A lying tongue, And hands shedding innocent blood, A heart devising wicked schemes, Feet quick to run to evil, A false witness breathing out lies, And one who causes strife among brothers. </a:t>
            </a:r>
            <a:r>
              <a:rPr lang="en-ZA" b="1" i="1" dirty="0" smtClean="0">
                <a:solidFill>
                  <a:srgbClr val="004821"/>
                </a:solidFill>
              </a:rPr>
              <a:t>(Proverbs 6:16-19 )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HEART </a:t>
            </a:r>
            <a:endParaRPr lang="en-ZA" dirty="0"/>
          </a:p>
        </p:txBody>
      </p:sp>
      <p:sp>
        <p:nvSpPr>
          <p:cNvPr id="3" name="Content Placeholder 2"/>
          <p:cNvSpPr>
            <a:spLocks noGrp="1"/>
          </p:cNvSpPr>
          <p:nvPr>
            <p:ph idx="1"/>
          </p:nvPr>
        </p:nvSpPr>
        <p:spPr/>
        <p:txBody>
          <a:bodyPr>
            <a:normAutofit/>
          </a:bodyPr>
          <a:lstStyle/>
          <a:p>
            <a:pPr>
              <a:lnSpc>
                <a:spcPts val="2500"/>
              </a:lnSpc>
            </a:pPr>
            <a:r>
              <a:rPr lang="he-IL" sz="2600" dirty="0" smtClean="0"/>
              <a:t>יהושע</a:t>
            </a:r>
            <a:r>
              <a:rPr lang="en-ZA" dirty="0" smtClean="0"/>
              <a:t> had this to say about the heart: </a:t>
            </a:r>
            <a:endParaRPr lang="en-US" dirty="0" smtClean="0"/>
          </a:p>
          <a:p>
            <a:pPr algn="ctr">
              <a:lnSpc>
                <a:spcPts val="2500"/>
              </a:lnSpc>
            </a:pPr>
            <a:r>
              <a:rPr lang="en-ZA" i="1" dirty="0" smtClean="0">
                <a:solidFill>
                  <a:srgbClr val="004821"/>
                </a:solidFill>
              </a:rPr>
              <a:t>“But what comes out of the mouth comes from the heart, and these defile the man. “For out of the heart come forth wicked </a:t>
            </a:r>
            <a:r>
              <a:rPr lang="en-ZA" i="1" dirty="0" err="1" smtClean="0">
                <a:solidFill>
                  <a:srgbClr val="004821"/>
                </a:solidFill>
              </a:rPr>
              <a:t>reasonings</a:t>
            </a:r>
            <a:r>
              <a:rPr lang="en-ZA" i="1" dirty="0" smtClean="0">
                <a:solidFill>
                  <a:srgbClr val="004821"/>
                </a:solidFill>
              </a:rPr>
              <a:t>, murders, adulteries, </a:t>
            </a:r>
            <a:r>
              <a:rPr lang="en-ZA" i="1" dirty="0" err="1" smtClean="0">
                <a:solidFill>
                  <a:srgbClr val="004821"/>
                </a:solidFill>
              </a:rPr>
              <a:t>whorings</a:t>
            </a:r>
            <a:r>
              <a:rPr lang="en-ZA" i="1" dirty="0" smtClean="0">
                <a:solidFill>
                  <a:srgbClr val="004821"/>
                </a:solidFill>
              </a:rPr>
              <a:t>, thefts, false </a:t>
            </a:r>
            <a:r>
              <a:rPr lang="en-ZA" i="1" dirty="0" err="1" smtClean="0">
                <a:solidFill>
                  <a:srgbClr val="004821"/>
                </a:solidFill>
              </a:rPr>
              <a:t>witnessings</a:t>
            </a:r>
            <a:r>
              <a:rPr lang="en-ZA" i="1" dirty="0" smtClean="0">
                <a:solidFill>
                  <a:srgbClr val="004821"/>
                </a:solidFill>
              </a:rPr>
              <a:t>, slanders. </a:t>
            </a:r>
            <a:r>
              <a:rPr lang="en-ZA" b="1" i="1" dirty="0" smtClean="0">
                <a:solidFill>
                  <a:srgbClr val="004821"/>
                </a:solidFill>
              </a:rPr>
              <a:t>(Matthew 15:18-19)</a:t>
            </a:r>
          </a:p>
          <a:p>
            <a:pPr>
              <a:lnSpc>
                <a:spcPts val="2500"/>
              </a:lnSpc>
            </a:pPr>
            <a:r>
              <a:rPr lang="en-ZA" dirty="0" smtClean="0"/>
              <a:t>Talmudic story about the power of gossip:</a:t>
            </a:r>
          </a:p>
          <a:p>
            <a:pPr>
              <a:lnSpc>
                <a:spcPts val="2500"/>
              </a:lnSpc>
            </a:pPr>
            <a:r>
              <a:rPr lang="en-ZA" dirty="0" smtClean="0">
                <a:solidFill>
                  <a:srgbClr val="C00000"/>
                </a:solidFill>
              </a:rPr>
              <a:t>A certain man came to his priest, asking how he could rectify his having made evil statements about another person. The priest told the man to go home and bring his pillow, which he did. Then the priest told him to go up to the top of a mountain, rip it open, and shake all the feathers to the wind, which he did. Then the priest instructed him to go and gather all the feathers back. The man claimed that this was impossible. The priest said that such was the situation with the evil words he had spoken.</a:t>
            </a:r>
          </a:p>
          <a:p>
            <a:endParaRPr lang="en-ZA" sz="200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ISAIAH</a:t>
            </a:r>
            <a:endParaRPr lang="en-ZA" dirty="0"/>
          </a:p>
        </p:txBody>
      </p:sp>
      <p:sp>
        <p:nvSpPr>
          <p:cNvPr id="3" name="Content Placeholder 2"/>
          <p:cNvSpPr>
            <a:spLocks noGrp="1"/>
          </p:cNvSpPr>
          <p:nvPr>
            <p:ph idx="1"/>
          </p:nvPr>
        </p:nvSpPr>
        <p:spPr/>
        <p:txBody>
          <a:bodyPr>
            <a:normAutofit fontScale="92500"/>
          </a:bodyPr>
          <a:lstStyle/>
          <a:p>
            <a:pPr algn="ctr">
              <a:lnSpc>
                <a:spcPts val="2400"/>
              </a:lnSpc>
            </a:pPr>
            <a:r>
              <a:rPr lang="en-ZA" sz="2600" i="1" dirty="0" smtClean="0">
                <a:solidFill>
                  <a:srgbClr val="004821"/>
                </a:solidFill>
              </a:rPr>
              <a:t>And all of us have become as one unclean, and all our </a:t>
            </a:r>
            <a:r>
              <a:rPr lang="en-ZA" sz="2600" i="1" dirty="0" err="1" smtClean="0">
                <a:solidFill>
                  <a:srgbClr val="004821"/>
                </a:solidFill>
              </a:rPr>
              <a:t>righteousnesses</a:t>
            </a:r>
            <a:r>
              <a:rPr lang="en-ZA" sz="2600" i="1" dirty="0" smtClean="0">
                <a:solidFill>
                  <a:srgbClr val="004821"/>
                </a:solidFill>
              </a:rPr>
              <a:t> are as soiled rags. And all of us fade like a leaf, and our </a:t>
            </a:r>
            <a:r>
              <a:rPr lang="en-ZA" sz="2600" i="1" dirty="0" err="1" smtClean="0">
                <a:solidFill>
                  <a:srgbClr val="004821"/>
                </a:solidFill>
              </a:rPr>
              <a:t>crookednesses</a:t>
            </a:r>
            <a:r>
              <a:rPr lang="en-ZA" sz="2600" i="1" dirty="0" smtClean="0">
                <a:solidFill>
                  <a:srgbClr val="004821"/>
                </a:solidFill>
              </a:rPr>
              <a:t>, like the wind, have taken us away. </a:t>
            </a:r>
            <a:r>
              <a:rPr lang="en-ZA" sz="2600" b="1" i="1" dirty="0" smtClean="0">
                <a:solidFill>
                  <a:srgbClr val="004821"/>
                </a:solidFill>
              </a:rPr>
              <a:t>(Isaiah 64:6)</a:t>
            </a:r>
          </a:p>
          <a:p>
            <a:pPr>
              <a:lnSpc>
                <a:spcPts val="2400"/>
              </a:lnSpc>
            </a:pPr>
            <a:r>
              <a:rPr lang="en-ZA" sz="2600" dirty="0" smtClean="0"/>
              <a:t>The prophet wants us to know that all human attempts at our own righteousness will make us like an unclean thing….like a </a:t>
            </a:r>
            <a:r>
              <a:rPr lang="en-ZA" sz="2600" dirty="0" err="1" smtClean="0"/>
              <a:t>metzora</a:t>
            </a:r>
            <a:r>
              <a:rPr lang="en-ZA" sz="2600" dirty="0" smtClean="0"/>
              <a:t>. Many rabbi’s teach that acts of </a:t>
            </a:r>
            <a:r>
              <a:rPr lang="en-ZA" sz="2600" dirty="0" err="1" smtClean="0"/>
              <a:t>tzedaka</a:t>
            </a:r>
            <a:r>
              <a:rPr lang="en-ZA" sz="2600" dirty="0" smtClean="0"/>
              <a:t> (righteousness) will somehow atone for your sins. But the prophet Isaiah tells the truth of the matter. There’s nothing we can do to bring about our own righteousness. And </a:t>
            </a:r>
            <a:r>
              <a:rPr lang="en-ZA" sz="2600" dirty="0" err="1" smtClean="0"/>
              <a:t>Vayikra</a:t>
            </a:r>
            <a:r>
              <a:rPr lang="en-ZA" sz="2600" dirty="0" smtClean="0"/>
              <a:t> tells us the rest of the story. It is the innocent blood of the lamb that atones for the sin and shadows the future Lamb that will actually take away all sin: </a:t>
            </a:r>
          </a:p>
          <a:p>
            <a:pPr algn="ctr">
              <a:lnSpc>
                <a:spcPts val="2400"/>
              </a:lnSpc>
            </a:pPr>
            <a:r>
              <a:rPr lang="en-ZA" sz="2600" i="1" dirty="0" smtClean="0">
                <a:solidFill>
                  <a:srgbClr val="004821"/>
                </a:solidFill>
              </a:rPr>
              <a:t>“But if he is poor and is unable to afford it, then he shall take one male lamb as a guilt offering to be waved, to make atonement for him, and one-tenth of an </a:t>
            </a:r>
            <a:r>
              <a:rPr lang="en-ZA" sz="2600" i="1" dirty="0" err="1" smtClean="0">
                <a:solidFill>
                  <a:srgbClr val="004821"/>
                </a:solidFill>
              </a:rPr>
              <a:t>ĕphah</a:t>
            </a:r>
            <a:r>
              <a:rPr lang="en-ZA" sz="2600" i="1" dirty="0" smtClean="0">
                <a:solidFill>
                  <a:srgbClr val="004821"/>
                </a:solidFill>
              </a:rPr>
              <a:t> of fine flour mixed with oil as a grain offering, and a log of oil</a:t>
            </a:r>
            <a:r>
              <a:rPr lang="en-ZA" sz="2600" b="1" i="1" dirty="0" smtClean="0">
                <a:solidFill>
                  <a:srgbClr val="004821"/>
                </a:solidFill>
              </a:rPr>
              <a:t>, (Leviticus 14:21)</a:t>
            </a:r>
          </a:p>
          <a:p>
            <a:endParaRPr lang="en-ZA" sz="2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PROCESS OF HEALING</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A leper was publically recognized as having a skin affliction…an outward showing of sins of the heart. Humiliating! Embarrassing! You are unclean! Now everyone in the camp of Israel will know that you have a heart problem of sin! To confirm this you use  your hand covering your lip as you cry out, </a:t>
            </a:r>
            <a:r>
              <a:rPr lang="en-ZA" sz="9600" i="1" dirty="0" smtClean="0"/>
              <a:t>“unclean, unclean!” </a:t>
            </a:r>
            <a:r>
              <a:rPr lang="en-ZA" sz="9600" dirty="0" smtClean="0"/>
              <a:t>You are traumatized, but you decide to fast and pray. You have at least seven days to examine your heart.</a:t>
            </a:r>
          </a:p>
          <a:p>
            <a:pPr algn="ctr">
              <a:lnSpc>
                <a:spcPts val="2100"/>
              </a:lnSpc>
            </a:pPr>
            <a:r>
              <a:rPr lang="en-ZA" sz="9600" i="1" dirty="0" smtClean="0">
                <a:solidFill>
                  <a:srgbClr val="004821"/>
                </a:solidFill>
              </a:rPr>
              <a:t>Search me, O </a:t>
            </a:r>
            <a:r>
              <a:rPr lang="en-ZA" sz="9600" i="1" dirty="0" err="1" smtClean="0">
                <a:solidFill>
                  <a:srgbClr val="004821"/>
                </a:solidFill>
              </a:rPr>
              <a:t>Ěl</a:t>
            </a:r>
            <a:r>
              <a:rPr lang="en-ZA" sz="9600" i="1" dirty="0" smtClean="0">
                <a:solidFill>
                  <a:srgbClr val="004821"/>
                </a:solidFill>
              </a:rPr>
              <a:t>, and know my heart; Try me, and know my thoughts; And see if an idolatrous way is in me, And lead me in the way everlasting. </a:t>
            </a:r>
            <a:r>
              <a:rPr lang="en-ZA" sz="9600" b="1" i="1" dirty="0" smtClean="0">
                <a:solidFill>
                  <a:srgbClr val="004821"/>
                </a:solidFill>
              </a:rPr>
              <a:t>(Psalms 139:23-24 )</a:t>
            </a:r>
          </a:p>
          <a:p>
            <a:pPr>
              <a:lnSpc>
                <a:spcPts val="2100"/>
              </a:lnSpc>
            </a:pPr>
            <a:r>
              <a:rPr lang="en-ZA" sz="9600" dirty="0" smtClean="0"/>
              <a:t>You remember those times when you participated in “</a:t>
            </a:r>
            <a:r>
              <a:rPr lang="en-ZA" sz="9600" i="1" dirty="0" smtClean="0"/>
              <a:t>harmless”</a:t>
            </a:r>
            <a:r>
              <a:rPr lang="en-ZA" sz="9600" dirty="0" smtClean="0"/>
              <a:t> gossip. Convicted and broken, you fall to your knees:</a:t>
            </a:r>
          </a:p>
          <a:p>
            <a:pPr algn="ctr">
              <a:lnSpc>
                <a:spcPts val="2100"/>
              </a:lnSpc>
            </a:pPr>
            <a:r>
              <a:rPr lang="en-ZA" sz="9600" i="1" dirty="0" smtClean="0">
                <a:solidFill>
                  <a:srgbClr val="004821"/>
                </a:solidFill>
              </a:rPr>
              <a:t>For You do not desire slaughtering, or I would give it; You do not delight in burnt offering. The </a:t>
            </a:r>
            <a:r>
              <a:rPr lang="en-ZA" sz="9600" i="1" dirty="0" err="1" smtClean="0">
                <a:solidFill>
                  <a:srgbClr val="004821"/>
                </a:solidFill>
              </a:rPr>
              <a:t>slaughterings</a:t>
            </a:r>
            <a:r>
              <a:rPr lang="en-ZA" sz="9600" i="1" dirty="0" smtClean="0">
                <a:solidFill>
                  <a:srgbClr val="004821"/>
                </a:solidFill>
              </a:rPr>
              <a:t> of Elohim are a broken spirit, A heart broken and crushed, O Elohim, These You do not despise. </a:t>
            </a:r>
            <a:r>
              <a:rPr lang="en-ZA" sz="9600" b="1" i="1" dirty="0" smtClean="0">
                <a:solidFill>
                  <a:srgbClr val="004821"/>
                </a:solidFill>
              </a:rPr>
              <a:t>(Psalms 51:16-17)</a:t>
            </a:r>
          </a:p>
          <a:p>
            <a:pPr algn="ctr">
              <a:lnSpc>
                <a:spcPts val="2100"/>
              </a:lnSpc>
            </a:pPr>
            <a:r>
              <a:rPr lang="en-ZA" sz="9600" i="1" dirty="0" smtClean="0">
                <a:solidFill>
                  <a:srgbClr val="004821"/>
                </a:solidFill>
              </a:rPr>
              <a:t>Humble yourselves, then, under the mighty hand of Elohim, so that He exalts you in due time, </a:t>
            </a:r>
            <a:r>
              <a:rPr lang="en-ZA" sz="9600" b="1" i="1" dirty="0" smtClean="0">
                <a:solidFill>
                  <a:srgbClr val="004821"/>
                </a:solidFill>
              </a:rPr>
              <a:t>(1 Peter 5:6)</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PROCESS OF HEALING </a:t>
            </a:r>
            <a:r>
              <a:rPr lang="en-ZA" sz="2800" dirty="0" smtClean="0"/>
              <a:t>CON’T</a:t>
            </a:r>
            <a:endParaRPr lang="en-ZA" sz="2800" dirty="0"/>
          </a:p>
        </p:txBody>
      </p:sp>
      <p:sp>
        <p:nvSpPr>
          <p:cNvPr id="3" name="Content Placeholder 2"/>
          <p:cNvSpPr>
            <a:spLocks noGrp="1"/>
          </p:cNvSpPr>
          <p:nvPr>
            <p:ph idx="1"/>
          </p:nvPr>
        </p:nvSpPr>
        <p:spPr/>
        <p:txBody>
          <a:bodyPr>
            <a:normAutofit/>
          </a:bodyPr>
          <a:lstStyle/>
          <a:p>
            <a:r>
              <a:rPr lang="en-ZA" dirty="0" smtClean="0"/>
              <a:t>A few days later you begin to examine your skin and see that the healing has begun. You fall to your knees once more in thanksgiving:</a:t>
            </a:r>
          </a:p>
          <a:p>
            <a:pPr algn="ctr"/>
            <a:r>
              <a:rPr lang="en-ZA" i="1" dirty="0" smtClean="0">
                <a:solidFill>
                  <a:srgbClr val="004821"/>
                </a:solidFill>
              </a:rPr>
              <a:t>At midnight I rise to give thanks to You, For Your righteous right-rulings. </a:t>
            </a:r>
          </a:p>
          <a:p>
            <a:pPr algn="ctr"/>
            <a:r>
              <a:rPr lang="en-ZA" b="1" i="1" dirty="0" smtClean="0">
                <a:solidFill>
                  <a:srgbClr val="004821"/>
                </a:solidFill>
              </a:rPr>
              <a:t>(Psalms 119:62)</a:t>
            </a:r>
          </a:p>
          <a:p>
            <a:pPr algn="ctr"/>
            <a:r>
              <a:rPr lang="en-ZA" i="1" dirty="0" smtClean="0">
                <a:solidFill>
                  <a:srgbClr val="004821"/>
                </a:solidFill>
              </a:rPr>
              <a:t>He heals the broken-hearted And binds up their wounds. </a:t>
            </a:r>
          </a:p>
          <a:p>
            <a:pPr algn="ctr"/>
            <a:r>
              <a:rPr lang="en-ZA" b="1" i="1" dirty="0" smtClean="0">
                <a:solidFill>
                  <a:srgbClr val="004821"/>
                </a:solidFill>
              </a:rPr>
              <a:t>(Psalms 147:3)</a:t>
            </a:r>
          </a:p>
          <a:p>
            <a:r>
              <a:rPr lang="en-ZA" dirty="0" smtClean="0"/>
              <a:t>On the 7th day the priest comes to examine your now healed up leg. With love, this servant of Elohim looks into your eyes and declares you to be free of the </a:t>
            </a:r>
            <a:r>
              <a:rPr lang="en-ZA" dirty="0" err="1" smtClean="0"/>
              <a:t>tzara’at</a:t>
            </a:r>
            <a:r>
              <a:rPr lang="en-ZA" dirty="0" smtClean="0"/>
              <a:t>! But before you re-enter the camp, there is a ritual that must be performed.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ctr">
              <a:lnSpc>
                <a:spcPts val="2200"/>
              </a:lnSpc>
            </a:pPr>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spoke to </a:t>
            </a:r>
            <a:r>
              <a:rPr lang="en-ZA" b="0" i="1" dirty="0" err="1" smtClean="0">
                <a:solidFill>
                  <a:srgbClr val="004821"/>
                </a:solidFill>
              </a:rPr>
              <a:t>Mosheh</a:t>
            </a:r>
            <a:r>
              <a:rPr lang="en-ZA" b="0" i="1" dirty="0" smtClean="0">
                <a:solidFill>
                  <a:srgbClr val="004821"/>
                </a:solidFill>
              </a:rPr>
              <a:t>, saying, “This shall be the Torah of the leper for the day of his cleansing: ..</a:t>
            </a:r>
            <a:r>
              <a:rPr lang="en-ZA" i="1" dirty="0" smtClean="0">
                <a:solidFill>
                  <a:srgbClr val="004821"/>
                </a:solidFill>
              </a:rPr>
              <a:t> if the leprosy is healed in the leper, then the priest shall command, and he shall take for him who is to be cleansed two live and clean birds, and cedar wood, and scarlet, and hyssop. “And the priest shall command, and he shall kill one of the birds in an earthen vessel over running water. “Let him take the live bird and the cedar wood and the scarlet and the hyssop, and dip them and the live bird in the blood of the bird that was killed over the running water. “And he shall sprinkle it seven times on him who is to be cleansed from the leprosy, and shall pronounce him clean, and shall let the live bird loose in the open field. </a:t>
            </a:r>
            <a:r>
              <a:rPr lang="en-ZA" b="1" i="1" dirty="0" smtClean="0">
                <a:solidFill>
                  <a:srgbClr val="004821"/>
                </a:solidFill>
              </a:rPr>
              <a:t>(Leviticus 14:1-7)</a:t>
            </a:r>
          </a:p>
          <a:p>
            <a:pPr>
              <a:lnSpc>
                <a:spcPts val="2200"/>
              </a:lnSpc>
            </a:pPr>
            <a:r>
              <a:rPr lang="en-ZA" dirty="0" smtClean="0"/>
              <a:t>The killing of the bird is not a sacrifice since it is being performed outside of the camp. Also, only those who are clean are able to offer blood sacrifices. </a:t>
            </a:r>
          </a:p>
          <a:p>
            <a:pPr>
              <a:lnSpc>
                <a:spcPts val="2200"/>
              </a:lnSpc>
            </a:pPr>
            <a:r>
              <a:rPr lang="en-ZA" dirty="0" smtClean="0"/>
              <a:t>This is the same thing that you do when do personal repentance, receive counselling etc. It is done outside of the sanctuary so that when you come to ABBA you are clean.   </a:t>
            </a:r>
          </a:p>
          <a:p>
            <a:pPr>
              <a:lnSpc>
                <a:spcPts val="2200"/>
              </a:lnSpc>
            </a:pPr>
            <a:endParaRPr lang="en-ZA" i="1" dirty="0" smtClean="0">
              <a:solidFill>
                <a:srgbClr val="004821"/>
              </a:solidFill>
            </a:endParaRPr>
          </a:p>
          <a:p>
            <a:pPr algn="just">
              <a:lnSpc>
                <a:spcPts val="2200"/>
              </a:lnSpc>
            </a:pPr>
            <a:endParaRPr lang="en-ZA" sz="2400" b="0" i="1" dirty="0" smtClean="0"/>
          </a:p>
          <a:p>
            <a:pPr algn="just">
              <a:lnSpc>
                <a:spcPts val="2200"/>
              </a:lnSpc>
            </a:pPr>
            <a:r>
              <a:rPr lang="en-ZA" sz="2400" b="0" i="1" dirty="0" smtClean="0"/>
              <a:t> </a:t>
            </a:r>
            <a:endParaRPr lang="en-ZA" sz="2400" b="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CEDAR</a:t>
            </a:r>
            <a:endParaRPr lang="en-ZA" dirty="0"/>
          </a:p>
        </p:txBody>
      </p:sp>
      <p:sp>
        <p:nvSpPr>
          <p:cNvPr id="3" name="Content Placeholder 2"/>
          <p:cNvSpPr>
            <a:spLocks noGrp="1"/>
          </p:cNvSpPr>
          <p:nvPr>
            <p:ph idx="1"/>
          </p:nvPr>
        </p:nvSpPr>
        <p:spPr>
          <a:xfrm>
            <a:off x="467544" y="1600200"/>
            <a:ext cx="5122912" cy="5257800"/>
          </a:xfrm>
        </p:spPr>
        <p:txBody>
          <a:bodyPr/>
          <a:lstStyle/>
          <a:p>
            <a:pPr>
              <a:lnSpc>
                <a:spcPts val="2500"/>
              </a:lnSpc>
            </a:pPr>
            <a:r>
              <a:rPr lang="en-ZA" dirty="0" smtClean="0"/>
              <a:t>The “cedar” or “</a:t>
            </a:r>
            <a:r>
              <a:rPr lang="en-ZA" dirty="0" err="1" smtClean="0"/>
              <a:t>erez</a:t>
            </a:r>
            <a:r>
              <a:rPr lang="en-ZA" dirty="0" smtClean="0"/>
              <a:t>” in Hebrew (aleph-</a:t>
            </a:r>
            <a:r>
              <a:rPr lang="en-ZA" dirty="0" err="1" smtClean="0"/>
              <a:t>reish</a:t>
            </a:r>
            <a:r>
              <a:rPr lang="en-ZA" dirty="0" smtClean="0"/>
              <a:t>-</a:t>
            </a:r>
            <a:r>
              <a:rPr lang="en-ZA" dirty="0" err="1" smtClean="0"/>
              <a:t>zayin</a:t>
            </a:r>
            <a:r>
              <a:rPr lang="en-ZA" dirty="0" smtClean="0"/>
              <a:t>) is the perfect tree. That why it is referred to as the “</a:t>
            </a:r>
            <a:r>
              <a:rPr lang="en-ZA" i="1" dirty="0" smtClean="0"/>
              <a:t>upright one</a:t>
            </a:r>
            <a:r>
              <a:rPr lang="en-ZA" dirty="0" smtClean="0"/>
              <a:t>”. Its roots are among the firmest and deepest in the ground, it’s among the tallest and longest living of trees; and, its wood is without knots (perfect as </a:t>
            </a:r>
            <a:r>
              <a:rPr lang="he-IL" dirty="0" smtClean="0"/>
              <a:t>יהושע</a:t>
            </a:r>
            <a:r>
              <a:rPr lang="en-ZA" dirty="0" smtClean="0"/>
              <a:t> is perfect). His blood and our “</a:t>
            </a:r>
            <a:r>
              <a:rPr lang="en-ZA" i="1" dirty="0" err="1" smtClean="0"/>
              <a:t>teshuva</a:t>
            </a:r>
            <a:r>
              <a:rPr lang="en-ZA" i="1" dirty="0" smtClean="0"/>
              <a:t>” </a:t>
            </a:r>
            <a:r>
              <a:rPr lang="en-ZA" dirty="0" smtClean="0"/>
              <a:t>make us as cedars. The numeric value of </a:t>
            </a:r>
            <a:r>
              <a:rPr lang="en-ZA" i="1" dirty="0" smtClean="0"/>
              <a:t>“</a:t>
            </a:r>
            <a:r>
              <a:rPr lang="en-ZA" i="1" dirty="0" err="1" smtClean="0"/>
              <a:t>erez</a:t>
            </a:r>
            <a:r>
              <a:rPr lang="en-ZA" dirty="0" smtClean="0"/>
              <a:t>” is 208, equals:</a:t>
            </a:r>
          </a:p>
          <a:p>
            <a:pPr marL="182563" indent="-182563">
              <a:lnSpc>
                <a:spcPts val="2500"/>
              </a:lnSpc>
              <a:buFont typeface="Arial" pitchFamily="34" charset="0"/>
              <a:buChar char="•"/>
            </a:pPr>
            <a:r>
              <a:rPr lang="en-ZA" i="1" dirty="0" smtClean="0"/>
              <a:t>“</a:t>
            </a:r>
            <a:r>
              <a:rPr lang="en-ZA" i="1" dirty="0" err="1" smtClean="0"/>
              <a:t>v‟ee</a:t>
            </a:r>
            <a:r>
              <a:rPr lang="en-ZA" i="1" dirty="0" smtClean="0"/>
              <a:t> </a:t>
            </a:r>
            <a:r>
              <a:rPr lang="en-ZA" i="1" dirty="0" err="1" smtClean="0"/>
              <a:t>qabats</a:t>
            </a:r>
            <a:r>
              <a:rPr lang="en-ZA" dirty="0" smtClean="0"/>
              <a:t>” or “</a:t>
            </a:r>
            <a:r>
              <a:rPr lang="en-ZA" i="1" dirty="0" smtClean="0"/>
              <a:t>and He gathered”;</a:t>
            </a:r>
          </a:p>
          <a:p>
            <a:pPr marL="182563" indent="-182563">
              <a:lnSpc>
                <a:spcPts val="2500"/>
              </a:lnSpc>
              <a:buFont typeface="Arial" pitchFamily="34" charset="0"/>
              <a:buChar char="•"/>
            </a:pPr>
            <a:r>
              <a:rPr lang="en-ZA" dirty="0" smtClean="0"/>
              <a:t>“ha </a:t>
            </a:r>
            <a:r>
              <a:rPr lang="en-ZA" dirty="0" err="1" smtClean="0"/>
              <a:t>ger</a:t>
            </a:r>
            <a:r>
              <a:rPr lang="en-ZA" dirty="0" smtClean="0"/>
              <a:t>” or “the stranger who </a:t>
            </a:r>
            <a:r>
              <a:rPr lang="en-ZA" i="1" dirty="0" smtClean="0"/>
              <a:t>sojourns”</a:t>
            </a:r>
            <a:r>
              <a:rPr lang="en-ZA" dirty="0" smtClean="0"/>
              <a:t> and </a:t>
            </a:r>
          </a:p>
          <a:p>
            <a:pPr marL="182563" indent="-182563">
              <a:lnSpc>
                <a:spcPts val="2500"/>
              </a:lnSpc>
              <a:buFont typeface="Arial" pitchFamily="34" charset="0"/>
              <a:buChar char="•"/>
            </a:pPr>
            <a:r>
              <a:rPr lang="en-ZA" dirty="0" smtClean="0"/>
              <a:t>“</a:t>
            </a:r>
            <a:r>
              <a:rPr lang="en-ZA" i="1" dirty="0" smtClean="0"/>
              <a:t>b‟ debar” or “through the word”.</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pic>
        <p:nvPicPr>
          <p:cNvPr id="5" name="Picture 4" descr="Cedar tree.jpg"/>
          <p:cNvPicPr>
            <a:picLocks noChangeAspect="1"/>
          </p:cNvPicPr>
          <p:nvPr/>
        </p:nvPicPr>
        <p:blipFill>
          <a:blip r:embed="rId2" cstate="print"/>
          <a:stretch>
            <a:fillRect/>
          </a:stretch>
        </p:blipFill>
        <p:spPr>
          <a:xfrm>
            <a:off x="5796136" y="1772816"/>
            <a:ext cx="3036540" cy="452180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SCARLET</a:t>
            </a:r>
            <a:endParaRPr lang="en-ZA" dirty="0"/>
          </a:p>
        </p:txBody>
      </p:sp>
      <p:sp>
        <p:nvSpPr>
          <p:cNvPr id="3" name="Content Placeholder 2"/>
          <p:cNvSpPr>
            <a:spLocks noGrp="1"/>
          </p:cNvSpPr>
          <p:nvPr>
            <p:ph idx="1"/>
          </p:nvPr>
        </p:nvSpPr>
        <p:spPr/>
        <p:txBody>
          <a:bodyPr>
            <a:noAutofit/>
          </a:bodyPr>
          <a:lstStyle/>
          <a:p>
            <a:pPr algn="just"/>
            <a:r>
              <a:rPr lang="en-ZA" sz="2400" b="0" dirty="0" smtClean="0"/>
              <a:t>The “scarlet” or “</a:t>
            </a:r>
            <a:r>
              <a:rPr lang="en-ZA" sz="2400" b="0" dirty="0" err="1" smtClean="0"/>
              <a:t>shawniy</a:t>
            </a:r>
            <a:r>
              <a:rPr lang="en-ZA" sz="2400" b="0" dirty="0" smtClean="0"/>
              <a:t>” (shin-nun-</a:t>
            </a:r>
            <a:r>
              <a:rPr lang="en-ZA" sz="2400" b="0" dirty="0" err="1" smtClean="0"/>
              <a:t>yud</a:t>
            </a:r>
            <a:r>
              <a:rPr lang="en-ZA" sz="2400" b="0" dirty="0" smtClean="0"/>
              <a:t>) is the </a:t>
            </a:r>
            <a:r>
              <a:rPr lang="en-ZA" sz="2400" b="0" dirty="0" err="1" smtClean="0"/>
              <a:t>color</a:t>
            </a:r>
            <a:r>
              <a:rPr lang="en-ZA" sz="2400" b="0" dirty="0" smtClean="0"/>
              <a:t> that represents our sin. The numeric value of “</a:t>
            </a:r>
            <a:r>
              <a:rPr lang="en-ZA" sz="2400" b="0" dirty="0" err="1" smtClean="0"/>
              <a:t>shawniy</a:t>
            </a:r>
            <a:r>
              <a:rPr lang="en-ZA" sz="2400" b="0" dirty="0" smtClean="0"/>
              <a:t>” is 360 and equals</a:t>
            </a:r>
          </a:p>
          <a:p>
            <a:pPr algn="just">
              <a:buFont typeface="Arial" pitchFamily="34" charset="0"/>
              <a:buChar char="•"/>
            </a:pPr>
            <a:r>
              <a:rPr lang="en-ZA" sz="2400" b="0" dirty="0" smtClean="0"/>
              <a:t> “</a:t>
            </a:r>
            <a:r>
              <a:rPr lang="en-ZA" sz="2400" b="0" dirty="0" err="1" smtClean="0"/>
              <a:t>n‟ishi</a:t>
            </a:r>
            <a:r>
              <a:rPr lang="en-ZA" sz="2400" b="0" dirty="0" smtClean="0"/>
              <a:t>” or “my bride” (plural) and </a:t>
            </a:r>
          </a:p>
          <a:p>
            <a:pPr algn="just">
              <a:buFont typeface="Arial" pitchFamily="34" charset="0"/>
              <a:buChar char="•"/>
            </a:pPr>
            <a:r>
              <a:rPr lang="en-ZA" sz="2400" b="0" dirty="0" smtClean="0"/>
              <a:t>“b‟ </a:t>
            </a:r>
            <a:r>
              <a:rPr lang="en-ZA" sz="2400" b="0" dirty="0" err="1" smtClean="0"/>
              <a:t>mashiach</a:t>
            </a:r>
            <a:r>
              <a:rPr lang="en-ZA" sz="2400" b="0" dirty="0" smtClean="0"/>
              <a:t>” or “in Messiah”. </a:t>
            </a:r>
          </a:p>
          <a:p>
            <a:pPr algn="just"/>
            <a:endParaRPr lang="en-ZA" sz="2400" b="0" dirty="0" smtClean="0">
              <a:solidFill>
                <a:srgbClr val="004821"/>
              </a:solidFill>
            </a:endParaRPr>
          </a:p>
          <a:p>
            <a:pPr algn="ctr"/>
            <a:r>
              <a:rPr lang="en-GB" sz="2400" b="0" dirty="0" smtClean="0">
                <a:solidFill>
                  <a:srgbClr val="C00000"/>
                </a:solidFill>
              </a:rPr>
              <a:t>The rabbis teach that this was wool dyed with a pigment made from a lowly creature (either an insect or a snail, Ibid)</a:t>
            </a:r>
            <a:br>
              <a:rPr lang="en-GB" sz="2400" b="0" dirty="0" smtClean="0">
                <a:solidFill>
                  <a:srgbClr val="C00000"/>
                </a:solidFill>
              </a:rPr>
            </a:br>
            <a:r>
              <a:rPr lang="en-GB" sz="2400" dirty="0" smtClean="0"/>
              <a:t/>
            </a:r>
            <a:br>
              <a:rPr lang="en-GB" sz="2400" dirty="0" smtClean="0"/>
            </a:br>
            <a:r>
              <a:rPr lang="en-ZA" sz="2400" b="0" i="1" dirty="0" smtClean="0">
                <a:solidFill>
                  <a:srgbClr val="004821"/>
                </a:solidFill>
              </a:rPr>
              <a:t> </a:t>
            </a:r>
            <a:r>
              <a:rPr lang="en-ZA" b="0" i="1" dirty="0" smtClean="0">
                <a:solidFill>
                  <a:srgbClr val="004821"/>
                </a:solidFill>
              </a:rPr>
              <a:t>“Come now, and let us reason together,” says </a:t>
            </a:r>
            <a:r>
              <a:rPr lang="he-IL" b="0" i="1" dirty="0" smtClean="0">
                <a:solidFill>
                  <a:srgbClr val="004821"/>
                </a:solidFill>
              </a:rPr>
              <a:t>יהוה</a:t>
            </a:r>
            <a:r>
              <a:rPr lang="en-ZA" b="0" i="1" dirty="0" smtClean="0">
                <a:solidFill>
                  <a:srgbClr val="004821"/>
                </a:solidFill>
              </a:rPr>
              <a:t>. “Though your sins are like scarlet, they shall be as white as snow; though they are red like crimson, they shall be as wool. </a:t>
            </a:r>
          </a:p>
          <a:p>
            <a:pPr algn="ctr"/>
            <a:r>
              <a:rPr lang="en-ZA" b="1" i="1" dirty="0" smtClean="0">
                <a:solidFill>
                  <a:srgbClr val="004821"/>
                </a:solidFill>
              </a:rPr>
              <a:t>(Isaiah 1:18 )</a:t>
            </a:r>
          </a:p>
          <a:p>
            <a:endParaRPr lang="en-US" dirty="0" smtClean="0"/>
          </a:p>
          <a:p>
            <a:endParaRPr lang="en-ZA" sz="2400" b="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le:Hyssopus officinalis.jpg">
            <a:hlinkClick r:id="rId2"/>
          </p:cNvPr>
          <p:cNvPicPr>
            <a:picLocks noChangeAspect="1" noChangeArrowheads="1"/>
          </p:cNvPicPr>
          <p:nvPr/>
        </p:nvPicPr>
        <p:blipFill>
          <a:blip r:embed="rId3" cstate="print">
            <a:lum bright="30000" contrast="-60000"/>
          </a:blip>
          <a:srcRect/>
          <a:stretch>
            <a:fillRect/>
          </a:stretch>
        </p:blipFill>
        <p:spPr bwMode="auto">
          <a:xfrm>
            <a:off x="5796136" y="1772816"/>
            <a:ext cx="3039533" cy="4536504"/>
          </a:xfrm>
          <a:prstGeom prst="rect">
            <a:avLst/>
          </a:prstGeom>
          <a:noFill/>
        </p:spPr>
      </p:pic>
      <p:sp>
        <p:nvSpPr>
          <p:cNvPr id="2" name="Title 1"/>
          <p:cNvSpPr>
            <a:spLocks noGrp="1"/>
          </p:cNvSpPr>
          <p:nvPr>
            <p:ph type="title"/>
          </p:nvPr>
        </p:nvSpPr>
        <p:spPr/>
        <p:txBody>
          <a:bodyPr/>
          <a:lstStyle/>
          <a:p>
            <a:r>
              <a:rPr lang="en-ZA" dirty="0" smtClean="0"/>
              <a:t>HYSSOP</a:t>
            </a:r>
            <a:endParaRPr lang="en-ZA" dirty="0"/>
          </a:p>
        </p:txBody>
      </p:sp>
      <p:sp>
        <p:nvSpPr>
          <p:cNvPr id="3" name="Content Placeholder 2"/>
          <p:cNvSpPr>
            <a:spLocks noGrp="1"/>
          </p:cNvSpPr>
          <p:nvPr>
            <p:ph idx="1"/>
          </p:nvPr>
        </p:nvSpPr>
        <p:spPr>
          <a:xfrm>
            <a:off x="467544" y="1484784"/>
            <a:ext cx="7848872" cy="4637112"/>
          </a:xfrm>
        </p:spPr>
        <p:txBody>
          <a:bodyPr>
            <a:noAutofit/>
          </a:bodyPr>
          <a:lstStyle/>
          <a:p>
            <a:pPr algn="just">
              <a:lnSpc>
                <a:spcPts val="2600"/>
              </a:lnSpc>
            </a:pPr>
            <a:r>
              <a:rPr lang="en-GB" sz="2400" dirty="0" smtClean="0"/>
              <a:t>Leviticus 14:1–6 </a:t>
            </a:r>
            <a:r>
              <a:rPr lang="en-ZA" sz="2400" b="0" i="1" dirty="0" smtClean="0"/>
              <a:t>The “hyssop” or “</a:t>
            </a:r>
            <a:r>
              <a:rPr lang="en-ZA" sz="2400" b="0" i="1" dirty="0" err="1" smtClean="0"/>
              <a:t>eyzowb</a:t>
            </a:r>
            <a:r>
              <a:rPr lang="en-ZA" sz="2400" b="0" i="1" dirty="0" smtClean="0"/>
              <a:t>” (aleph-</a:t>
            </a:r>
            <a:r>
              <a:rPr lang="en-ZA" sz="2400" b="0" i="1" dirty="0" err="1" smtClean="0"/>
              <a:t>zayin</a:t>
            </a:r>
            <a:r>
              <a:rPr lang="en-ZA" sz="2400" b="0" i="1" dirty="0" smtClean="0"/>
              <a:t>-</a:t>
            </a:r>
            <a:r>
              <a:rPr lang="en-ZA" sz="2400" b="0" i="1" dirty="0" err="1" smtClean="0"/>
              <a:t>vav</a:t>
            </a:r>
            <a:r>
              <a:rPr lang="en-ZA" sz="2400" b="0" i="1" dirty="0" smtClean="0"/>
              <a:t>-bet) is a plant of </a:t>
            </a:r>
            <a:r>
              <a:rPr lang="en-ZA" sz="2400" b="0" dirty="0" smtClean="0"/>
              <a:t>cleansing. It has the following biblical uses: </a:t>
            </a:r>
          </a:p>
          <a:p>
            <a:pPr marL="182563" indent="-182563" algn="just">
              <a:lnSpc>
                <a:spcPts val="2600"/>
              </a:lnSpc>
              <a:buFont typeface="Arial" pitchFamily="34" charset="0"/>
              <a:buChar char="•"/>
            </a:pPr>
            <a:r>
              <a:rPr lang="en-ZA" sz="2400" b="0" dirty="0" smtClean="0"/>
              <a:t>To place the blood of the Pesach (Passover lamb) on the doorposts and lintels of the homes in Egypt;</a:t>
            </a:r>
          </a:p>
          <a:p>
            <a:pPr marL="182563" indent="-182563" algn="just">
              <a:lnSpc>
                <a:spcPts val="2600"/>
              </a:lnSpc>
              <a:buFont typeface="Arial" pitchFamily="34" charset="0"/>
              <a:buChar char="•"/>
            </a:pPr>
            <a:r>
              <a:rPr lang="en-ZA" sz="2400" b="0" dirty="0" smtClean="0"/>
              <a:t>Used to cleanse the Temple mount with the ashes of the Red Heifer; and </a:t>
            </a:r>
          </a:p>
          <a:p>
            <a:pPr marL="182563" indent="-182563">
              <a:lnSpc>
                <a:spcPts val="2600"/>
              </a:lnSpc>
              <a:buFont typeface="Arial" pitchFamily="34" charset="0"/>
              <a:buChar char="•"/>
            </a:pPr>
            <a:r>
              <a:rPr lang="en-ZA" sz="2400" b="0" dirty="0" smtClean="0"/>
              <a:t> to deliver sour wine to </a:t>
            </a:r>
            <a:r>
              <a:rPr lang="he-IL" dirty="0" smtClean="0"/>
              <a:t>יהושע</a:t>
            </a:r>
            <a:r>
              <a:rPr lang="en-ZA" sz="2400" b="0" dirty="0" smtClean="0"/>
              <a:t>’s lips.</a:t>
            </a:r>
          </a:p>
          <a:p>
            <a:pPr>
              <a:lnSpc>
                <a:spcPts val="2600"/>
              </a:lnSpc>
            </a:pPr>
            <a:r>
              <a:rPr lang="en-ZA" sz="2400" b="0" dirty="0" smtClean="0">
                <a:solidFill>
                  <a:srgbClr val="C00000"/>
                </a:solidFill>
              </a:rPr>
              <a:t>The numeric value of the letters in “</a:t>
            </a:r>
            <a:r>
              <a:rPr lang="en-ZA" sz="2400" b="0" dirty="0" err="1" smtClean="0">
                <a:solidFill>
                  <a:srgbClr val="C00000"/>
                </a:solidFill>
              </a:rPr>
              <a:t>eyzowb</a:t>
            </a:r>
            <a:r>
              <a:rPr lang="en-ZA" sz="2400" b="0" dirty="0" smtClean="0">
                <a:solidFill>
                  <a:srgbClr val="C00000"/>
                </a:solidFill>
              </a:rPr>
              <a:t>” is 16, which equals “</a:t>
            </a:r>
            <a:r>
              <a:rPr lang="en-ZA" sz="2400" b="0" dirty="0" err="1" smtClean="0">
                <a:solidFill>
                  <a:srgbClr val="C00000"/>
                </a:solidFill>
              </a:rPr>
              <a:t>a‟yadeh</a:t>
            </a:r>
            <a:r>
              <a:rPr lang="en-ZA" sz="2400" b="0" dirty="0" smtClean="0">
                <a:solidFill>
                  <a:srgbClr val="C00000"/>
                </a:solidFill>
              </a:rPr>
              <a:t>” or “I will praise”. Linking the Mashiach as our cleansing made by Abba </a:t>
            </a:r>
            <a:r>
              <a:rPr lang="he-IL" dirty="0" smtClean="0">
                <a:solidFill>
                  <a:srgbClr val="C00000"/>
                </a:solidFill>
              </a:rPr>
              <a:t>יהוה</a:t>
            </a:r>
            <a:r>
              <a:rPr lang="en-ZA" sz="2400" b="0" dirty="0" smtClean="0">
                <a:solidFill>
                  <a:srgbClr val="C00000"/>
                </a:solidFill>
              </a:rPr>
              <a:t>. </a:t>
            </a:r>
          </a:p>
          <a:p>
            <a:pPr algn="just">
              <a:lnSpc>
                <a:spcPts val="2600"/>
              </a:lnSpc>
            </a:pPr>
            <a:r>
              <a:rPr lang="en-ZA" sz="2400" i="1" dirty="0" smtClean="0">
                <a:solidFill>
                  <a:srgbClr val="002060"/>
                </a:solidFill>
              </a:rPr>
              <a:t>Hyssop</a:t>
            </a:r>
            <a:r>
              <a:rPr lang="en-ZA" sz="2400" b="0" i="1" dirty="0" smtClean="0">
                <a:solidFill>
                  <a:srgbClr val="002060"/>
                </a:solidFill>
              </a:rPr>
              <a:t> is also antibacterial, </a:t>
            </a:r>
            <a:r>
              <a:rPr lang="en-ZA" sz="2400" b="0" i="1" dirty="0" err="1" smtClean="0">
                <a:solidFill>
                  <a:srgbClr val="002060"/>
                </a:solidFill>
              </a:rPr>
              <a:t>anticapillary</a:t>
            </a:r>
            <a:r>
              <a:rPr lang="en-ZA" sz="2400" b="0" i="1" dirty="0" smtClean="0">
                <a:solidFill>
                  <a:srgbClr val="002060"/>
                </a:solidFill>
              </a:rPr>
              <a:t> fragility, </a:t>
            </a:r>
            <a:r>
              <a:rPr lang="en-ZA" sz="2400" b="0" i="1" dirty="0" err="1" smtClean="0">
                <a:solidFill>
                  <a:srgbClr val="002060"/>
                </a:solidFill>
              </a:rPr>
              <a:t>antiinflamatory</a:t>
            </a:r>
            <a:r>
              <a:rPr lang="en-ZA" sz="2400" b="0" i="1" dirty="0" smtClean="0">
                <a:solidFill>
                  <a:srgbClr val="002060"/>
                </a:solidFill>
              </a:rPr>
              <a:t>, etc., and can help with about 81 different medical conditions including cancer, bronchitis, insomnia, </a:t>
            </a:r>
            <a:r>
              <a:rPr lang="en-ZA" sz="2400" b="0" i="1" dirty="0" err="1" smtClean="0">
                <a:solidFill>
                  <a:srgbClr val="002060"/>
                </a:solidFill>
              </a:rPr>
              <a:t>edema</a:t>
            </a:r>
            <a:r>
              <a:rPr lang="en-ZA" sz="2400" b="0" i="1" dirty="0" smtClean="0">
                <a:solidFill>
                  <a:srgbClr val="002060"/>
                </a:solidFill>
              </a:rPr>
              <a:t>, colds, etc</a:t>
            </a:r>
          </a:p>
          <a:p>
            <a:pPr algn="just">
              <a:lnSpc>
                <a:spcPts val="2600"/>
              </a:lnSpc>
            </a:pPr>
            <a:r>
              <a:rPr lang="en-GB" sz="2400" b="0" i="1" dirty="0" smtClean="0"/>
              <a:t/>
            </a:r>
            <a:br>
              <a:rPr lang="en-GB" sz="2400" b="0" i="1" dirty="0" smtClean="0"/>
            </a:br>
            <a:endParaRPr lang="en-ZA" sz="2400" b="0"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BIRDS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200"/>
              </a:lnSpc>
            </a:pPr>
            <a:r>
              <a:rPr lang="en-ZA" b="1" i="1" dirty="0" smtClean="0"/>
              <a:t>The bird that must die </a:t>
            </a:r>
            <a:r>
              <a:rPr lang="en-ZA" dirty="0" smtClean="0"/>
              <a:t>represents the death of the fleshly attitude of the leper. The earthen vessel represents the human body (2 Corinthians 4:7) and the fact that </a:t>
            </a:r>
            <a:r>
              <a:rPr lang="he-IL" dirty="0" smtClean="0"/>
              <a:t>יהושע</a:t>
            </a:r>
            <a:r>
              <a:rPr lang="en-ZA" dirty="0" smtClean="0"/>
              <a:t>’s blood was shed in an earthen vessel. The scarlet yarn was used to tie the hyssop (symbol from the Passover and </a:t>
            </a:r>
            <a:r>
              <a:rPr lang="he-IL" dirty="0" smtClean="0"/>
              <a:t>יהושע</a:t>
            </a:r>
            <a:r>
              <a:rPr lang="en-ZA" dirty="0" smtClean="0"/>
              <a:t>’s crucifixion) on to the cedar (tree/cross). </a:t>
            </a:r>
          </a:p>
          <a:p>
            <a:pPr>
              <a:lnSpc>
                <a:spcPts val="2200"/>
              </a:lnSpc>
            </a:pPr>
            <a:r>
              <a:rPr lang="en-ZA" b="1" i="1" dirty="0" smtClean="0"/>
              <a:t>The living bird </a:t>
            </a:r>
            <a:r>
              <a:rPr lang="en-ZA" dirty="0" smtClean="0"/>
              <a:t>was dipped in the blood of the 1st bird over the running water</a:t>
            </a:r>
            <a:r>
              <a:rPr lang="en-ZA" i="1" dirty="0" smtClean="0"/>
              <a:t>. </a:t>
            </a:r>
            <a:r>
              <a:rPr lang="en-ZA" dirty="0" smtClean="0"/>
              <a:t>The living bird, covered with blood is let loose in the open field. This is a picture of the leper having died to himself and walking in newness of life. </a:t>
            </a:r>
          </a:p>
          <a:p>
            <a:pPr>
              <a:lnSpc>
                <a:spcPts val="2200"/>
              </a:lnSpc>
            </a:pPr>
            <a:r>
              <a:rPr lang="en-ZA" sz="2400" i="1" dirty="0" smtClean="0"/>
              <a:t>Points to note:</a:t>
            </a:r>
          </a:p>
          <a:p>
            <a:pPr marL="182563" indent="-182563" algn="just">
              <a:lnSpc>
                <a:spcPts val="2200"/>
              </a:lnSpc>
              <a:buFont typeface="Arial" pitchFamily="34" charset="0"/>
              <a:buChar char="•"/>
            </a:pPr>
            <a:r>
              <a:rPr lang="en-ZA" sz="2400" b="0" dirty="0" smtClean="0"/>
              <a:t>The root word for “running” H2416 is “</a:t>
            </a:r>
            <a:r>
              <a:rPr lang="en-ZA" sz="2400" b="0" i="1" dirty="0" smtClean="0"/>
              <a:t>alive” or “living</a:t>
            </a:r>
            <a:r>
              <a:rPr lang="en-ZA" sz="2400" b="0" dirty="0" smtClean="0"/>
              <a:t>”, thus the bird is killed and the washed in living water. </a:t>
            </a:r>
          </a:p>
          <a:p>
            <a:pPr marL="182563" indent="-182563" algn="just">
              <a:lnSpc>
                <a:spcPts val="2200"/>
              </a:lnSpc>
              <a:buFont typeface="Arial" pitchFamily="34" charset="0"/>
              <a:buChar char="•"/>
            </a:pPr>
            <a:r>
              <a:rPr lang="en-ZA" sz="2400" b="0" dirty="0" smtClean="0"/>
              <a:t>The bird is killed differently for the sacrificial offering;</a:t>
            </a:r>
          </a:p>
          <a:p>
            <a:pPr marL="182563" indent="-182563">
              <a:lnSpc>
                <a:spcPts val="2200"/>
              </a:lnSpc>
              <a:buFont typeface="Arial" pitchFamily="34" charset="0"/>
              <a:buChar char="•"/>
            </a:pPr>
            <a:r>
              <a:rPr lang="en-ZA" sz="2400" b="0" dirty="0" smtClean="0"/>
              <a:t>Link to </a:t>
            </a:r>
            <a:r>
              <a:rPr lang="he-IL" dirty="0" smtClean="0"/>
              <a:t>יהושע</a:t>
            </a:r>
            <a:r>
              <a:rPr lang="en-ZA" dirty="0" smtClean="0"/>
              <a:t> - </a:t>
            </a:r>
            <a:r>
              <a:rPr lang="en-ZA" sz="2400" b="0" i="1" dirty="0" smtClean="0">
                <a:solidFill>
                  <a:srgbClr val="004821"/>
                </a:solidFill>
              </a:rPr>
              <a:t>However, one of the soldiers stabbed his side with a spear, and at once blood and water flowed out. </a:t>
            </a:r>
            <a:r>
              <a:rPr lang="en-ZA" sz="2400" b="1" i="1" dirty="0" smtClean="0">
                <a:solidFill>
                  <a:srgbClr val="004821"/>
                </a:solidFill>
              </a:rPr>
              <a:t>(John 19:34 CJB)</a:t>
            </a:r>
          </a:p>
          <a:p>
            <a:pPr lvl="1" algn="just">
              <a:lnSpc>
                <a:spcPts val="2400"/>
              </a:lnSpc>
            </a:pPr>
            <a:endParaRPr lang="en-ZA" sz="2400" b="0" i="1" dirty="0" smtClean="0">
              <a:solidFill>
                <a:srgbClr val="C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COMINGS</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The two birds represent the two comings of </a:t>
            </a:r>
            <a:r>
              <a:rPr lang="he-IL" sz="9600" dirty="0" smtClean="0"/>
              <a:t>יהושע</a:t>
            </a:r>
            <a:r>
              <a:rPr lang="en-ZA" sz="9600" dirty="0" smtClean="0"/>
              <a:t>. First He came and walked among </a:t>
            </a:r>
            <a:r>
              <a:rPr lang="en-ZA" sz="9600" i="1" dirty="0" smtClean="0"/>
              <a:t>“clay vessels” </a:t>
            </a:r>
            <a:r>
              <a:rPr lang="en-ZA" sz="9600" dirty="0" smtClean="0"/>
              <a:t>into whom He poured out His Word (living water). Then His </a:t>
            </a:r>
            <a:r>
              <a:rPr lang="en-ZA" sz="9600" i="1" dirty="0" smtClean="0"/>
              <a:t>“blood” </a:t>
            </a:r>
            <a:r>
              <a:rPr lang="en-ZA" sz="9600" dirty="0" smtClean="0"/>
              <a:t>was shed to make a way for His second coming as King. The second bird is bloodied, but not injured….a picture of the resurrected </a:t>
            </a:r>
            <a:r>
              <a:rPr lang="he-IL" sz="9600" dirty="0" smtClean="0"/>
              <a:t>יהושע</a:t>
            </a:r>
            <a:r>
              <a:rPr lang="en-ZA" sz="9600" dirty="0" smtClean="0"/>
              <a:t> who still bears the scars that Thomas put his fingers into. His garments will be covered with blood when He returns to judge the earth:</a:t>
            </a:r>
          </a:p>
          <a:p>
            <a:pPr algn="ctr">
              <a:lnSpc>
                <a:spcPts val="2200"/>
              </a:lnSpc>
            </a:pPr>
            <a:r>
              <a:rPr lang="en-ZA" sz="9600" i="1" dirty="0" smtClean="0">
                <a:solidFill>
                  <a:srgbClr val="004821"/>
                </a:solidFill>
              </a:rPr>
              <a:t>Why is there red on Your raiment, and Your garments like one who treads in the winepress? </a:t>
            </a:r>
            <a:r>
              <a:rPr lang="en-ZA" sz="9600" b="1" i="1" dirty="0" smtClean="0">
                <a:solidFill>
                  <a:srgbClr val="004821"/>
                </a:solidFill>
              </a:rPr>
              <a:t>(Isaiah 63:2)</a:t>
            </a:r>
          </a:p>
          <a:p>
            <a:pPr algn="ctr">
              <a:lnSpc>
                <a:spcPts val="2200"/>
              </a:lnSpc>
            </a:pPr>
            <a:r>
              <a:rPr lang="en-ZA" sz="9600" i="1" dirty="0" smtClean="0">
                <a:solidFill>
                  <a:srgbClr val="004821"/>
                </a:solidFill>
              </a:rPr>
              <a:t>And I saw the heaven opened, and there was a white horse. And He who sat on him was called Trustworthy and True, and in righteousness He judges and fights. And His eyes were as a flame of fire, and on His head were many crowns, having a Name that had been written, which no one had perceived except Himself and having been dressed in a robe dipped in blood – and His Name is called: The Word of </a:t>
            </a:r>
            <a:r>
              <a:rPr lang="he-IL" sz="9600" i="1" dirty="0" smtClean="0">
                <a:solidFill>
                  <a:srgbClr val="004821"/>
                </a:solidFill>
              </a:rPr>
              <a:t>יהוה</a:t>
            </a:r>
            <a:r>
              <a:rPr lang="en-ZA" sz="9600" i="1" dirty="0" smtClean="0">
                <a:solidFill>
                  <a:srgbClr val="004821"/>
                </a:solidFill>
              </a:rPr>
              <a:t>. And the armies in the heaven, dressed in fine linen, white and clean, followed Him on white horses. </a:t>
            </a:r>
            <a:r>
              <a:rPr lang="en-ZA" sz="9600" b="1" i="1" dirty="0" smtClean="0">
                <a:solidFill>
                  <a:srgbClr val="004821"/>
                </a:solidFill>
              </a:rPr>
              <a:t>(Revelation 19:11-14 )</a:t>
            </a:r>
          </a:p>
          <a:p>
            <a:pPr>
              <a:lnSpc>
                <a:spcPts val="2200"/>
              </a:lnSpc>
            </a:pPr>
            <a:endParaRPr lang="en-US" dirty="0" smtClean="0"/>
          </a:p>
          <a:p>
            <a:pPr>
              <a:lnSpc>
                <a:spcPts val="2200"/>
              </a:lnSpc>
            </a:pP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SIGNIFICANCE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174625" indent="-174625">
              <a:buFont typeface="Arial" pitchFamily="34" charset="0"/>
              <a:buChar char="•"/>
            </a:pPr>
            <a:r>
              <a:rPr lang="he-IL" dirty="0" smtClean="0"/>
              <a:t>יהושע</a:t>
            </a:r>
            <a:r>
              <a:rPr lang="en-ZA" dirty="0" smtClean="0"/>
              <a:t> </a:t>
            </a:r>
            <a:r>
              <a:rPr lang="en-GB" sz="2400" b="0" dirty="0" smtClean="0"/>
              <a:t>was crucified on? </a:t>
            </a:r>
            <a:r>
              <a:rPr lang="en-ZA" i="1" dirty="0" smtClean="0">
                <a:solidFill>
                  <a:srgbClr val="004821"/>
                </a:solidFill>
              </a:rPr>
              <a:t>“The Elohim of our fathers raised up </a:t>
            </a:r>
            <a:r>
              <a:rPr lang="he-IL" i="1" dirty="0" smtClean="0">
                <a:solidFill>
                  <a:srgbClr val="004821"/>
                </a:solidFill>
              </a:rPr>
              <a:t>יהושע</a:t>
            </a:r>
            <a:r>
              <a:rPr lang="en-ZA" i="1" dirty="0" smtClean="0">
                <a:solidFill>
                  <a:srgbClr val="004821"/>
                </a:solidFill>
              </a:rPr>
              <a:t> whom you laid hands on, hanging Him on a timber</a:t>
            </a:r>
            <a:r>
              <a:rPr lang="en-ZA" b="1" i="1" dirty="0" smtClean="0">
                <a:solidFill>
                  <a:srgbClr val="004821"/>
                </a:solidFill>
              </a:rPr>
              <a:t>. </a:t>
            </a:r>
            <a:r>
              <a:rPr lang="en-US" b="1" i="1" dirty="0" smtClean="0">
                <a:solidFill>
                  <a:srgbClr val="004821"/>
                </a:solidFill>
              </a:rPr>
              <a:t>(Acts 5:30)</a:t>
            </a:r>
          </a:p>
          <a:p>
            <a:pPr marL="174625" indent="-174625">
              <a:buFont typeface="Arial" pitchFamily="34" charset="0"/>
              <a:buChar char="•"/>
            </a:pPr>
            <a:r>
              <a:rPr lang="en-GB" sz="2400" b="0" dirty="0" smtClean="0"/>
              <a:t>What did </a:t>
            </a:r>
            <a:r>
              <a:rPr lang="he-IL" dirty="0" smtClean="0"/>
              <a:t>יהושע</a:t>
            </a:r>
            <a:r>
              <a:rPr lang="en-GB" sz="2400" b="0" dirty="0" smtClean="0"/>
              <a:t>’s blood do for our sins? </a:t>
            </a:r>
            <a:r>
              <a:rPr lang="en-ZA" i="1" dirty="0" smtClean="0">
                <a:solidFill>
                  <a:srgbClr val="004821"/>
                </a:solidFill>
              </a:rPr>
              <a:t>And I said to him, “Master, you know.” And he said to me, “These are those coming out of the great distress, having washed their robes and made them white in the blood of the Lamb. </a:t>
            </a:r>
            <a:r>
              <a:rPr lang="en-ZA" b="1" i="1" dirty="0" smtClean="0">
                <a:solidFill>
                  <a:srgbClr val="004821"/>
                </a:solidFill>
              </a:rPr>
              <a:t>(Revelation 7:14)</a:t>
            </a:r>
          </a:p>
          <a:p>
            <a:pPr marL="174625" indent="-174625">
              <a:buFont typeface="Arial" pitchFamily="34" charset="0"/>
              <a:buChar char="•"/>
            </a:pPr>
            <a:r>
              <a:rPr lang="en-GB" sz="2400" b="0" dirty="0" smtClean="0"/>
              <a:t>Hyssop represents healing, what is the significance? </a:t>
            </a:r>
            <a:r>
              <a:rPr lang="en-ZA" i="1" dirty="0" smtClean="0">
                <a:solidFill>
                  <a:srgbClr val="004821"/>
                </a:solidFill>
              </a:rPr>
              <a:t>Cleanse me with hyssop, and I am clean; Wash me, and I am whiter than snow. </a:t>
            </a:r>
            <a:r>
              <a:rPr lang="en-ZA" b="1" i="1" dirty="0" smtClean="0">
                <a:solidFill>
                  <a:srgbClr val="004821"/>
                </a:solidFill>
              </a:rPr>
              <a:t>(Psalms 51:7)</a:t>
            </a:r>
          </a:p>
          <a:p>
            <a:endParaRPr lang="en-ZA"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SIGNIFICANCE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174625" indent="-174625">
              <a:buFont typeface="Arial" pitchFamily="34" charset="0"/>
              <a:buChar char="•"/>
            </a:pPr>
            <a:r>
              <a:rPr lang="en-GB" sz="2400" b="0" dirty="0" smtClean="0"/>
              <a:t>The </a:t>
            </a:r>
            <a:r>
              <a:rPr lang="en-GB" sz="2400" b="0" dirty="0" err="1" smtClean="0"/>
              <a:t>metzora</a:t>
            </a:r>
            <a:r>
              <a:rPr lang="en-GB" sz="2400" b="0" dirty="0" smtClean="0"/>
              <a:t> is sprinkled with the water and blood mixture, he bathes and his clothes are washed. What is this a picture of in the redeemed believer’s life? </a:t>
            </a:r>
            <a:r>
              <a:rPr lang="en-ZA" i="1" dirty="0" smtClean="0">
                <a:solidFill>
                  <a:srgbClr val="004821"/>
                </a:solidFill>
              </a:rPr>
              <a:t>And </a:t>
            </a:r>
            <a:r>
              <a:rPr lang="en-ZA" i="1" dirty="0" err="1" smtClean="0">
                <a:solidFill>
                  <a:srgbClr val="004821"/>
                </a:solidFill>
              </a:rPr>
              <a:t>Kĕpha</a:t>
            </a:r>
            <a:r>
              <a:rPr lang="en-ZA" i="1" dirty="0" smtClean="0">
                <a:solidFill>
                  <a:srgbClr val="004821"/>
                </a:solidFill>
              </a:rPr>
              <a:t> said to them, “Repent, and let each one of you be immersed in the Name of </a:t>
            </a:r>
            <a:r>
              <a:rPr lang="he-IL" i="1" dirty="0" smtClean="0">
                <a:solidFill>
                  <a:srgbClr val="004821"/>
                </a:solidFill>
              </a:rPr>
              <a:t>יהושע</a:t>
            </a:r>
            <a:r>
              <a:rPr lang="en-ZA" i="1" dirty="0" smtClean="0">
                <a:solidFill>
                  <a:srgbClr val="004821"/>
                </a:solidFill>
              </a:rPr>
              <a:t> Messiah for the forgiveness of sins. And you shall receive the gift of the Set-apart Spirit. </a:t>
            </a:r>
            <a:r>
              <a:rPr lang="en-US" b="1" i="1" dirty="0" smtClean="0">
                <a:solidFill>
                  <a:srgbClr val="004821"/>
                </a:solidFill>
              </a:rPr>
              <a:t>(Acts 2:38)</a:t>
            </a:r>
          </a:p>
          <a:p>
            <a:pPr marL="182563" indent="-182563" algn="just">
              <a:lnSpc>
                <a:spcPts val="2700"/>
              </a:lnSpc>
              <a:buFont typeface="Arial" pitchFamily="34" charset="0"/>
              <a:buChar char="•"/>
            </a:pPr>
            <a:r>
              <a:rPr lang="en-GB" sz="2400" b="0" dirty="0" smtClean="0"/>
              <a:t>Three yearling lambs are offered for a trespass, sin and burnt offering, why? </a:t>
            </a:r>
            <a:r>
              <a:rPr lang="en-ZA" i="1" dirty="0" smtClean="0">
                <a:solidFill>
                  <a:srgbClr val="004821"/>
                </a:solidFill>
              </a:rPr>
              <a:t>but with the precious blood of Messiah, as of a lamb unblemished and spotless, </a:t>
            </a:r>
            <a:r>
              <a:rPr lang="en-ZA" b="1" i="1" dirty="0" smtClean="0">
                <a:solidFill>
                  <a:srgbClr val="004821"/>
                </a:solidFill>
              </a:rPr>
              <a:t>(1 Peter 1:19)</a:t>
            </a:r>
            <a:r>
              <a:rPr lang="en-GB" sz="2400" b="0" i="1" dirty="0" smtClean="0">
                <a:solidFill>
                  <a:srgbClr val="004821"/>
                </a:solidFill>
              </a:rPr>
              <a:t>(John 1:29,36; Rev 13:8)</a:t>
            </a:r>
            <a:endParaRPr lang="en-ZA" sz="2400" b="0" i="1" dirty="0" smtClean="0">
              <a:solidFill>
                <a:srgbClr val="004821"/>
              </a:solidFill>
            </a:endParaRPr>
          </a:p>
          <a:p>
            <a:pPr marL="182563" lvl="1" indent="-182563" algn="just">
              <a:lnSpc>
                <a:spcPts val="2700"/>
              </a:lnSpc>
              <a:buFont typeface="Arial" pitchFamily="34" charset="0"/>
              <a:buChar char="•"/>
            </a:pPr>
            <a:r>
              <a:rPr lang="en-GB" sz="2400" b="0" dirty="0" smtClean="0"/>
              <a:t>What does the live bird flying away represents? </a:t>
            </a:r>
            <a:r>
              <a:rPr lang="en-ZA" i="1" dirty="0" smtClean="0">
                <a:solidFill>
                  <a:srgbClr val="004821"/>
                </a:solidFill>
              </a:rPr>
              <a:t>“But you killed the Leader of life, whom Elohim raised from the dead, of which we are witnesses. </a:t>
            </a:r>
            <a:r>
              <a:rPr lang="en-ZA" b="1" i="1" dirty="0" smtClean="0">
                <a:solidFill>
                  <a:srgbClr val="004821"/>
                </a:solidFill>
              </a:rPr>
              <a:t>(Acts 3:15</a:t>
            </a:r>
            <a:r>
              <a:rPr lang="en-ZA" i="1" dirty="0" smtClean="0">
                <a:solidFill>
                  <a:srgbClr val="004821"/>
                </a:solidFill>
              </a:rPr>
              <a:t>) </a:t>
            </a:r>
            <a:r>
              <a:rPr lang="en-ZA" sz="2400" b="0" i="1" dirty="0" smtClean="0">
                <a:solidFill>
                  <a:srgbClr val="004821"/>
                </a:solidFill>
              </a:rPr>
              <a:t>(</a:t>
            </a:r>
            <a:r>
              <a:rPr lang="en-GB" sz="2400" b="0" i="1" dirty="0" smtClean="0">
                <a:solidFill>
                  <a:srgbClr val="004821"/>
                </a:solidFill>
              </a:rPr>
              <a:t>Acts 4:10; 1 Pet 1:3.)</a:t>
            </a:r>
            <a:endParaRPr lang="en-ZA" sz="2200" i="1" dirty="0">
              <a:solidFill>
                <a:srgbClr val="00482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772400" cy="1470025"/>
          </a:xfrm>
        </p:spPr>
        <p:txBody>
          <a:bodyPr/>
          <a:lstStyle/>
          <a:p>
            <a:r>
              <a:rPr lang="en-ZA" dirty="0" smtClean="0"/>
              <a:t>METZORA (The Leper) </a:t>
            </a:r>
            <a:endParaRPr lang="en-US" dirty="0"/>
          </a:p>
        </p:txBody>
      </p:sp>
      <p:sp>
        <p:nvSpPr>
          <p:cNvPr id="8" name="Subtitle 7"/>
          <p:cNvSpPr>
            <a:spLocks noGrp="1"/>
          </p:cNvSpPr>
          <p:nvPr>
            <p:ph type="subTitle" idx="1"/>
          </p:nvPr>
        </p:nvSpPr>
        <p:spPr>
          <a:xfrm>
            <a:off x="251520" y="5132784"/>
            <a:ext cx="8496944" cy="1752600"/>
          </a:xfrm>
        </p:spPr>
        <p:txBody>
          <a:bodyPr>
            <a:normAutofit fontScale="92500" lnSpcReduction="10000"/>
          </a:bodyPr>
          <a:lstStyle/>
          <a:p>
            <a:pPr lvl="0"/>
            <a:r>
              <a:rPr lang="en-ZA" b="1" dirty="0" smtClean="0"/>
              <a:t>TORAH:</a:t>
            </a:r>
            <a:r>
              <a:rPr lang="en-ZA" dirty="0" smtClean="0"/>
              <a:t> </a:t>
            </a:r>
            <a:r>
              <a:rPr lang="en-US" dirty="0" smtClean="0"/>
              <a:t>Lev. 14:1-15:33</a:t>
            </a:r>
          </a:p>
          <a:p>
            <a:pPr lvl="0"/>
            <a:r>
              <a:rPr lang="en-ZA" b="1" dirty="0" smtClean="0"/>
              <a:t>HAFTARAH:</a:t>
            </a:r>
            <a:r>
              <a:rPr lang="en-ZA" dirty="0" smtClean="0"/>
              <a:t> 2 Kings 7:3–20; </a:t>
            </a:r>
          </a:p>
          <a:p>
            <a:pPr lvl="0"/>
            <a:r>
              <a:rPr lang="en-ZA" dirty="0" smtClean="0"/>
              <a:t> </a:t>
            </a:r>
            <a:r>
              <a:rPr lang="en-ZA" b="1" dirty="0" smtClean="0"/>
              <a:t>B’RIT CHADASHAH: </a:t>
            </a:r>
            <a:r>
              <a:rPr lang="en-ZA" dirty="0" smtClean="0"/>
              <a:t>Matthew  23:16–24:2, 3-31, 7:18–35, 9:20-26, Mark 5:24-34, Luke 8:42-48, Hebrews 13:4</a:t>
            </a:r>
          </a:p>
          <a:p>
            <a:pPr lvl="0"/>
            <a:r>
              <a:rPr lang="en-ZA" sz="1900" i="1" dirty="0" smtClean="0">
                <a:solidFill>
                  <a:schemeClr val="accent5">
                    <a:lumMod val="50000"/>
                  </a:schemeClr>
                </a:solidFill>
              </a:rPr>
              <a:t>All references: The Scripture 1998+ unless otherwise noted</a:t>
            </a:r>
            <a:endParaRPr lang="en-ZA" sz="1900" dirty="0" smtClean="0">
              <a:solidFill>
                <a:schemeClr val="accent5">
                  <a:lumMod val="50000"/>
                </a:schemeClr>
              </a:solidFill>
            </a:endParaRPr>
          </a:p>
          <a:p>
            <a:pPr lvl="0"/>
            <a:endParaRPr lang="en-US" dirty="0" smtClean="0"/>
          </a:p>
          <a:p>
            <a:endParaRPr lang="en-ZA" dirty="0"/>
          </a:p>
        </p:txBody>
      </p:sp>
      <p:pic>
        <p:nvPicPr>
          <p:cNvPr id="4" name="Picture 3" descr="https://staticapp.icpsc.com/icp/loadimage.php/mogile/261268/a3b806581ccbf42746d296e0e7ed47cb/image/jpeg"/>
          <p:cNvPicPr/>
          <p:nvPr/>
        </p:nvPicPr>
        <p:blipFill>
          <a:blip r:embed="rId2" cstate="print"/>
          <a:srcRect/>
          <a:stretch>
            <a:fillRect/>
          </a:stretch>
        </p:blipFill>
        <p:spPr bwMode="auto">
          <a:xfrm>
            <a:off x="1115616" y="1844824"/>
            <a:ext cx="3810000" cy="2524125"/>
          </a:xfrm>
          <a:prstGeom prst="rect">
            <a:avLst/>
          </a:prstGeom>
          <a:ln>
            <a:noFill/>
          </a:ln>
          <a:effectLst>
            <a:outerShdw blurRad="292100" dist="139700" dir="2700000" algn="tl" rotWithShape="0">
              <a:srgbClr val="333333">
                <a:alpha val="65000"/>
              </a:srgbClr>
            </a:outerShdw>
          </a:effectLst>
        </p:spPr>
      </p:pic>
      <p:pic>
        <p:nvPicPr>
          <p:cNvPr id="5" name="Picture 4" descr="https://staticapp.icpsc.com/icp/loadimage.php/mogile/261268/c10159719a92592b364f5a6fb78e656e/image/jpeg"/>
          <p:cNvPicPr/>
          <p:nvPr/>
        </p:nvPicPr>
        <p:blipFill>
          <a:blip r:embed="rId3" cstate="print"/>
          <a:srcRect/>
          <a:stretch>
            <a:fillRect/>
          </a:stretch>
        </p:blipFill>
        <p:spPr bwMode="auto">
          <a:xfrm>
            <a:off x="4499992" y="2348880"/>
            <a:ext cx="3714750" cy="2628900"/>
          </a:xfrm>
          <a:prstGeom prst="rect">
            <a:avLst/>
          </a:prstGeom>
          <a:ln>
            <a:noFill/>
          </a:ln>
          <a:effectLst>
            <a:outerShdw blurRad="292100" dist="139700" dir="2700000" algn="tl" rotWithShape="0">
              <a:srgbClr val="333333">
                <a:alpha val="65000"/>
              </a:srgbClr>
            </a:outerShdw>
          </a:effectLst>
        </p:spPr>
      </p:pic>
      <p:sp>
        <p:nvSpPr>
          <p:cNvPr id="6" name="Subtitle 2"/>
          <p:cNvSpPr txBox="1">
            <a:spLocks/>
          </p:cNvSpPr>
          <p:nvPr/>
        </p:nvSpPr>
        <p:spPr>
          <a:xfrm>
            <a:off x="395536" y="5157192"/>
            <a:ext cx="8352928" cy="1484784"/>
          </a:xfrm>
          <a:prstGeom prst="rect">
            <a:avLst/>
          </a:prstGeom>
          <a:effectLst>
            <a:glow rad="63500">
              <a:srgbClr val="FFFF00">
                <a:alpha val="40000"/>
              </a:srgbClr>
            </a:glow>
          </a:effectLst>
        </p:spPr>
        <p:txBody>
          <a:bodyPr vert="horz" lIns="91440" tIns="45720" rIns="91440" bIns="45720" rtlCol="0">
            <a:normAutofit/>
          </a:bodyPr>
          <a:lstStyle/>
          <a:p>
            <a:pPr lvl="0" algn="ctr" eaLnBrk="0" hangingPunct="0">
              <a:spcBef>
                <a:spcPct val="20000"/>
              </a:spcBef>
            </a:pPr>
            <a:endParaRPr kumimoji="0" lang="en-US" sz="2400" b="1" i="0" u="none" strike="noStrike" kern="1200" cap="none" spc="0" normalizeH="0" baseline="0" noProof="0" dirty="0">
              <a:ln w="1905"/>
              <a:solidFill>
                <a:schemeClr val="accent2">
                  <a:lumMod val="75000"/>
                </a:schemeClr>
              </a:solidFill>
              <a:effectLst>
                <a:innerShdw blurRad="69850" dist="43180" dir="5400000">
                  <a:srgbClr val="000000">
                    <a:alpha val="65000"/>
                  </a:srgbClr>
                </a:inn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SIGNIFICANCE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182563" indent="-182563">
              <a:lnSpc>
                <a:spcPts val="2400"/>
              </a:lnSpc>
              <a:buFont typeface="Arial" pitchFamily="34" charset="0"/>
              <a:buChar char="•"/>
            </a:pPr>
            <a:r>
              <a:rPr lang="en-GB" sz="2400" b="0" dirty="0" smtClean="0"/>
              <a:t>How does the clay pot point to </a:t>
            </a:r>
            <a:r>
              <a:rPr lang="he-IL" dirty="0" smtClean="0"/>
              <a:t>יהושע</a:t>
            </a:r>
            <a:r>
              <a:rPr lang="en-ZA" dirty="0" smtClean="0"/>
              <a:t>? </a:t>
            </a:r>
            <a:r>
              <a:rPr lang="en-ZA" i="1" dirty="0" smtClean="0">
                <a:solidFill>
                  <a:srgbClr val="004821"/>
                </a:solidFill>
              </a:rPr>
              <a:t>And we have this treasure in earthen vessels, so that the excellence of the power might be of Elohim, and not of us – being hard pressed on every side,</a:t>
            </a:r>
            <a:r>
              <a:rPr lang="en-ZA" i="1" baseline="30000" dirty="0" smtClean="0">
                <a:solidFill>
                  <a:srgbClr val="004821"/>
                </a:solidFill>
              </a:rPr>
              <a:t>1</a:t>
            </a:r>
            <a:r>
              <a:rPr lang="en-ZA" i="1" dirty="0" smtClean="0">
                <a:solidFill>
                  <a:srgbClr val="004821"/>
                </a:solidFill>
              </a:rPr>
              <a:t> but not crushed; being perplexed, but not in despair; Footnote: </a:t>
            </a:r>
            <a:r>
              <a:rPr lang="en-ZA" i="1" baseline="30000" dirty="0" smtClean="0">
                <a:solidFill>
                  <a:srgbClr val="004821"/>
                </a:solidFill>
              </a:rPr>
              <a:t>1</a:t>
            </a:r>
            <a:r>
              <a:rPr lang="en-ZA" i="1" dirty="0" smtClean="0">
                <a:solidFill>
                  <a:srgbClr val="004821"/>
                </a:solidFill>
              </a:rPr>
              <a:t>See 1:8. being persecuted, but not forsaken; being thrown down, but not destroyed; always bearing about in the body the dying of the Master </a:t>
            </a:r>
            <a:r>
              <a:rPr lang="he-IL" i="1" dirty="0" smtClean="0">
                <a:solidFill>
                  <a:srgbClr val="004821"/>
                </a:solidFill>
              </a:rPr>
              <a:t>יהושע</a:t>
            </a:r>
            <a:r>
              <a:rPr lang="en-US" i="1" dirty="0" smtClean="0">
                <a:solidFill>
                  <a:srgbClr val="004821"/>
                </a:solidFill>
              </a:rPr>
              <a:t>, that the life of </a:t>
            </a:r>
            <a:r>
              <a:rPr lang="he-IL" i="1" dirty="0" smtClean="0">
                <a:solidFill>
                  <a:srgbClr val="004821"/>
                </a:solidFill>
              </a:rPr>
              <a:t>יהושע</a:t>
            </a:r>
            <a:r>
              <a:rPr lang="en-ZA" i="1" dirty="0" smtClean="0">
                <a:solidFill>
                  <a:srgbClr val="004821"/>
                </a:solidFill>
              </a:rPr>
              <a:t> might also be manifested in our body. </a:t>
            </a:r>
            <a:r>
              <a:rPr lang="en-US" b="1" i="1" dirty="0" smtClean="0">
                <a:solidFill>
                  <a:srgbClr val="004821"/>
                </a:solidFill>
              </a:rPr>
              <a:t>(2 Corinthians 4:7-10)</a:t>
            </a:r>
            <a:r>
              <a:rPr lang="en-US" i="1" dirty="0" smtClean="0">
                <a:solidFill>
                  <a:srgbClr val="004821"/>
                </a:solidFill>
              </a:rPr>
              <a:t> </a:t>
            </a:r>
            <a:r>
              <a:rPr lang="en-GB" sz="2400" b="0" i="1" dirty="0" smtClean="0">
                <a:solidFill>
                  <a:srgbClr val="004821"/>
                </a:solidFill>
              </a:rPr>
              <a:t>(Gen 2:7; 2 </a:t>
            </a:r>
            <a:r>
              <a:rPr lang="en-GB" sz="2400" b="0" i="1" dirty="0" err="1" smtClean="0">
                <a:solidFill>
                  <a:srgbClr val="004821"/>
                </a:solidFill>
              </a:rPr>
              <a:t>Cor</a:t>
            </a:r>
            <a:r>
              <a:rPr lang="en-GB" sz="2400" b="0" i="1" dirty="0" smtClean="0">
                <a:solidFill>
                  <a:srgbClr val="004821"/>
                </a:solidFill>
              </a:rPr>
              <a:t> 5:1.)</a:t>
            </a:r>
            <a:endParaRPr lang="en-ZA" i="1" dirty="0" smtClean="0">
              <a:solidFill>
                <a:srgbClr val="004821"/>
              </a:solidFill>
            </a:endParaRPr>
          </a:p>
          <a:p>
            <a:pPr marL="182563" indent="-182563">
              <a:lnSpc>
                <a:spcPts val="2400"/>
              </a:lnSpc>
              <a:buFont typeface="Arial" pitchFamily="34" charset="0"/>
              <a:buChar char="•"/>
            </a:pPr>
            <a:r>
              <a:rPr lang="en-GB" sz="2400" b="0" dirty="0" smtClean="0"/>
              <a:t>What does the running or living water in verse 5 represent? </a:t>
            </a:r>
            <a:r>
              <a:rPr lang="en-ZA" i="1" dirty="0" smtClean="0">
                <a:solidFill>
                  <a:srgbClr val="004821"/>
                </a:solidFill>
              </a:rPr>
              <a:t>in order to set it apart and cleanse it with the washing of water by the Word</a:t>
            </a:r>
            <a:r>
              <a:rPr lang="en-ZA" b="1" i="1" dirty="0" smtClean="0">
                <a:solidFill>
                  <a:srgbClr val="004821"/>
                </a:solidFill>
              </a:rPr>
              <a:t>, (Ephesians 5:26)</a:t>
            </a:r>
          </a:p>
          <a:p>
            <a:pPr marL="182563" indent="-182563">
              <a:lnSpc>
                <a:spcPts val="2400"/>
              </a:lnSpc>
              <a:buFont typeface="Arial" pitchFamily="34" charset="0"/>
              <a:buChar char="•"/>
            </a:pPr>
            <a:r>
              <a:rPr lang="en-GB" sz="2400" b="0" dirty="0" smtClean="0"/>
              <a:t>Who is the sources of that living water?</a:t>
            </a:r>
            <a:r>
              <a:rPr lang="en-ZA" dirty="0" smtClean="0"/>
              <a:t> </a:t>
            </a:r>
            <a:r>
              <a:rPr lang="en-ZA" i="1" dirty="0" smtClean="0">
                <a:solidFill>
                  <a:srgbClr val="004821"/>
                </a:solidFill>
              </a:rPr>
              <a:t>but whoever drinks of the water I give him shall certainly never thirst. And the water that I give him shall become in him a fountain of water springing up into everlasting life.” </a:t>
            </a:r>
            <a:r>
              <a:rPr lang="en-ZA" b="1" i="1" dirty="0" smtClean="0">
                <a:solidFill>
                  <a:srgbClr val="004821"/>
                </a:solidFill>
              </a:rPr>
              <a:t>(John 4:14) </a:t>
            </a:r>
            <a:r>
              <a:rPr lang="en-ZA" sz="2400" b="1" i="1" dirty="0" smtClean="0">
                <a:solidFill>
                  <a:srgbClr val="004821"/>
                </a:solidFill>
              </a:rPr>
              <a:t> </a:t>
            </a:r>
            <a:r>
              <a:rPr lang="en-ZA" sz="2400" b="0" i="1" dirty="0" smtClean="0">
                <a:solidFill>
                  <a:srgbClr val="004821"/>
                </a:solidFill>
              </a:rPr>
              <a:t>(John</a:t>
            </a:r>
            <a:r>
              <a:rPr lang="en-GB" sz="2400" b="0" i="1" dirty="0" smtClean="0">
                <a:solidFill>
                  <a:srgbClr val="004821"/>
                </a:solidFill>
              </a:rPr>
              <a:t> 7:37–39.)</a:t>
            </a:r>
            <a:endParaRPr lang="en-ZA" sz="2400" b="0" i="1" dirty="0">
              <a:solidFill>
                <a:srgbClr val="00482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WITNESSES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“In that day a fountain shall be opened for the house of </a:t>
            </a:r>
            <a:r>
              <a:rPr lang="en-ZA" sz="2600" i="1" dirty="0" err="1" smtClean="0">
                <a:solidFill>
                  <a:srgbClr val="004821"/>
                </a:solidFill>
              </a:rPr>
              <a:t>Dawid</a:t>
            </a:r>
            <a:r>
              <a:rPr lang="en-ZA" sz="2600" i="1" dirty="0" smtClean="0">
                <a:solidFill>
                  <a:srgbClr val="004821"/>
                </a:solidFill>
              </a:rPr>
              <a:t>̱ and for the inhabitants of </a:t>
            </a:r>
            <a:r>
              <a:rPr lang="en-ZA" sz="2600" i="1" dirty="0" err="1" smtClean="0">
                <a:solidFill>
                  <a:srgbClr val="004821"/>
                </a:solidFill>
              </a:rPr>
              <a:t>Yerushalayim</a:t>
            </a:r>
            <a:r>
              <a:rPr lang="en-ZA" sz="2600" i="1" dirty="0" smtClean="0">
                <a:solidFill>
                  <a:srgbClr val="004821"/>
                </a:solidFill>
              </a:rPr>
              <a:t>, for sin and for uncleanness. </a:t>
            </a:r>
            <a:r>
              <a:rPr lang="en-ZA" sz="2600" b="1" i="1" dirty="0" smtClean="0">
                <a:solidFill>
                  <a:srgbClr val="004821"/>
                </a:solidFill>
              </a:rPr>
              <a:t>(Zechariah 13:1 ) </a:t>
            </a:r>
          </a:p>
          <a:p>
            <a:r>
              <a:rPr lang="en-ZA" sz="2600" dirty="0" smtClean="0"/>
              <a:t>It is not just the blood that testifies of our forgiveness of sin but living water that flowed from </a:t>
            </a:r>
            <a:r>
              <a:rPr lang="he-IL" sz="2600" dirty="0" smtClean="0"/>
              <a:t>יהושע</a:t>
            </a:r>
            <a:r>
              <a:rPr lang="en-ZA" sz="2600" dirty="0" smtClean="0"/>
              <a:t>‘s side. The problem is we cannot hold the living water as our cisterns are cracked: </a:t>
            </a:r>
            <a:endParaRPr lang="en-US" sz="2600" dirty="0" smtClean="0"/>
          </a:p>
          <a:p>
            <a:pPr algn="ctr"/>
            <a:r>
              <a:rPr lang="en-ZA" sz="2600" i="1" dirty="0" smtClean="0">
                <a:solidFill>
                  <a:srgbClr val="004821"/>
                </a:solidFill>
              </a:rPr>
              <a:t>“For My people have done two evils: they have forsaken Me, the fountain of living waters, to hew out for themselves cisterns, cracked cisterns, which do not hold water. </a:t>
            </a:r>
            <a:r>
              <a:rPr lang="en-ZA" sz="2600" b="1" i="1" dirty="0" smtClean="0">
                <a:solidFill>
                  <a:srgbClr val="004821"/>
                </a:solidFill>
              </a:rPr>
              <a:t>(Jeremiah 2:13)</a:t>
            </a:r>
          </a:p>
          <a:p>
            <a:r>
              <a:rPr lang="en-ZA" sz="2600" dirty="0" smtClean="0"/>
              <a:t>This water in conjunction with the blood and the spirit testifies to the crucifixion and our salvation</a:t>
            </a:r>
          </a:p>
          <a:p>
            <a:pPr algn="ctr"/>
            <a:r>
              <a:rPr lang="en-ZA" sz="2600" dirty="0" smtClean="0"/>
              <a:t> </a:t>
            </a:r>
            <a:r>
              <a:rPr lang="en-ZA" sz="2600" i="1" dirty="0" smtClean="0">
                <a:solidFill>
                  <a:srgbClr val="004821"/>
                </a:solidFill>
              </a:rPr>
              <a:t>This is the One that came by water and blood: </a:t>
            </a:r>
            <a:r>
              <a:rPr lang="he-IL" sz="2600" i="1" dirty="0" smtClean="0">
                <a:solidFill>
                  <a:srgbClr val="004821"/>
                </a:solidFill>
              </a:rPr>
              <a:t>יהושע</a:t>
            </a:r>
            <a:r>
              <a:rPr lang="en-ZA" sz="2600" i="1" dirty="0" smtClean="0">
                <a:solidFill>
                  <a:srgbClr val="004821"/>
                </a:solidFill>
              </a:rPr>
              <a:t> Messiah, not only by water, but by water and blood. And it is the Spirit who bears witness, because the Spirit is the Truth. Because there are three who bear witness: the Spirit, and the water, and the blood. And the three are in agreement. </a:t>
            </a:r>
            <a:r>
              <a:rPr lang="en-ZA" sz="2600" b="1" i="1" dirty="0" smtClean="0">
                <a:solidFill>
                  <a:srgbClr val="004821"/>
                </a:solidFill>
              </a:rPr>
              <a:t>(1 John 5:6-8 )</a:t>
            </a:r>
          </a:p>
          <a:p>
            <a:pPr algn="ctr"/>
            <a:endParaRPr lang="en-US"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SHAVING HAIR</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100"/>
              </a:lnSpc>
            </a:pPr>
            <a:r>
              <a:rPr lang="en-ZA" sz="9600" i="1" dirty="0" smtClean="0">
                <a:solidFill>
                  <a:srgbClr val="004821"/>
                </a:solidFill>
              </a:rPr>
              <a:t>.. and shall shave off all his hair and wash himself in water, and shall be clean. Then after that he comes into the camp, but shall stay outside his tent seven days. </a:t>
            </a:r>
            <a:r>
              <a:rPr lang="en-ZA" sz="9600" b="1" i="1" dirty="0" smtClean="0">
                <a:solidFill>
                  <a:srgbClr val="004821"/>
                </a:solidFill>
              </a:rPr>
              <a:t>(Leviticus 14:8 )</a:t>
            </a:r>
          </a:p>
          <a:p>
            <a:pPr>
              <a:lnSpc>
                <a:spcPts val="2100"/>
              </a:lnSpc>
            </a:pPr>
            <a:r>
              <a:rPr lang="en-ZA" sz="9600" dirty="0" smtClean="0"/>
              <a:t>You can go back inside the camp, but you can’t go home to your own tent yet. You will be very obvious in the community with your body entirely shaved. This is the same look as one who had completed a </a:t>
            </a:r>
            <a:r>
              <a:rPr lang="en-ZA" sz="9600" dirty="0" err="1" smtClean="0"/>
              <a:t>Nazarite</a:t>
            </a:r>
            <a:r>
              <a:rPr lang="en-ZA" sz="9600" dirty="0" smtClean="0"/>
              <a:t> vow (Num 6:19). The </a:t>
            </a:r>
            <a:r>
              <a:rPr lang="en-ZA" sz="9600" dirty="0" err="1" smtClean="0"/>
              <a:t>Nazarite</a:t>
            </a:r>
            <a:r>
              <a:rPr lang="en-ZA" sz="9600" dirty="0" smtClean="0"/>
              <a:t> has been completely devoted to the Almighty during the time of his vow. The </a:t>
            </a:r>
            <a:r>
              <a:rPr lang="en-ZA" sz="9600" dirty="0" err="1" smtClean="0"/>
              <a:t>metzora</a:t>
            </a:r>
            <a:r>
              <a:rPr lang="en-ZA" sz="9600" dirty="0" smtClean="0"/>
              <a:t> has had to learn devotion the hard way. Two ways of being drawn near …a reverent choice, or by discipline. </a:t>
            </a:r>
          </a:p>
          <a:p>
            <a:pPr>
              <a:lnSpc>
                <a:spcPts val="2100"/>
              </a:lnSpc>
            </a:pPr>
            <a:r>
              <a:rPr lang="en-GB" sz="9600" b="0" dirty="0" smtClean="0"/>
              <a:t>Shaving the hair symbolizes the repentant sinner making a clean break from his past demeaning and animalistic behaviour and changing his way of living and dealing with others via the use of his mouth. </a:t>
            </a:r>
          </a:p>
          <a:p>
            <a:pPr lvl="0" algn="just">
              <a:lnSpc>
                <a:spcPts val="2100"/>
              </a:lnSpc>
            </a:pPr>
            <a:r>
              <a:rPr lang="en-GB" sz="9600" i="1" dirty="0" smtClean="0">
                <a:solidFill>
                  <a:srgbClr val="C00000"/>
                </a:solidFill>
              </a:rPr>
              <a:t>Three areas of facial hair to be shaved:  </a:t>
            </a:r>
          </a:p>
          <a:p>
            <a:pPr marL="514350" lvl="0" indent="-514350" algn="just">
              <a:lnSpc>
                <a:spcPts val="2100"/>
              </a:lnSpc>
              <a:buFont typeface="+mj-lt"/>
              <a:buAutoNum type="arabicPeriod"/>
            </a:pPr>
            <a:r>
              <a:rPr lang="en-GB" sz="9600" b="0" dirty="0" smtClean="0">
                <a:solidFill>
                  <a:srgbClr val="C00000"/>
                </a:solidFill>
              </a:rPr>
              <a:t>Head		Pride, Haughtiness</a:t>
            </a:r>
          </a:p>
          <a:p>
            <a:pPr marL="514350" lvl="0" indent="-514350" algn="just">
              <a:lnSpc>
                <a:spcPts val="2100"/>
              </a:lnSpc>
              <a:buFont typeface="+mj-lt"/>
              <a:buAutoNum type="arabicPeriod"/>
            </a:pPr>
            <a:r>
              <a:rPr lang="en-GB" sz="9600" b="0" dirty="0" smtClean="0">
                <a:solidFill>
                  <a:srgbClr val="C00000"/>
                </a:solidFill>
              </a:rPr>
              <a:t>Eyes		Jealousy</a:t>
            </a:r>
          </a:p>
          <a:p>
            <a:pPr marL="514350" lvl="0" indent="-514350" algn="just">
              <a:lnSpc>
                <a:spcPts val="2100"/>
              </a:lnSpc>
              <a:buFont typeface="+mj-lt"/>
              <a:buAutoNum type="arabicPeriod"/>
            </a:pPr>
            <a:r>
              <a:rPr lang="en-GB" sz="9600" b="0" dirty="0" smtClean="0">
                <a:solidFill>
                  <a:srgbClr val="C00000"/>
                </a:solidFill>
              </a:rPr>
              <a:t>Mouth		Gossip, Slander</a:t>
            </a:r>
          </a:p>
          <a:p>
            <a:pPr>
              <a:lnSpc>
                <a:spcPts val="2100"/>
              </a:lnSpc>
            </a:pPr>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CLEAN AND HOLY </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“And on the seventh day it shall be that he shaves all the hair off his head and his beard and his eyebrows, even all his hair he shaves off. And he shall wash his garments and wash his body in water, and shall be clean. </a:t>
            </a:r>
            <a:r>
              <a:rPr lang="en-ZA" sz="2600" b="1" i="1" dirty="0" smtClean="0">
                <a:solidFill>
                  <a:srgbClr val="004821"/>
                </a:solidFill>
              </a:rPr>
              <a:t>(Leviticus 14:9 ) </a:t>
            </a:r>
          </a:p>
          <a:p>
            <a:r>
              <a:rPr lang="en-ZA" sz="2600" dirty="0" smtClean="0"/>
              <a:t>A week later you repeat the process and prepare for the 8th day when you will be allowed back into the tabernacle where you will make your offerings. </a:t>
            </a:r>
            <a:r>
              <a:rPr lang="en-ZA" sz="2600" i="1" dirty="0" smtClean="0"/>
              <a:t>Finally you will be clean and holy!</a:t>
            </a:r>
            <a:r>
              <a:rPr lang="en-ZA" sz="2600" dirty="0" smtClean="0"/>
              <a:t> All this had to be done for what may have been the </a:t>
            </a:r>
            <a:r>
              <a:rPr lang="en-ZA" sz="2600" i="1" dirty="0" smtClean="0"/>
              <a:t>sin of gossip, or a bitter spirit, or a little lie.</a:t>
            </a:r>
          </a:p>
          <a:p>
            <a:r>
              <a:rPr lang="en-ZA" sz="2600" dirty="0" smtClean="0"/>
              <a:t>You have repented and been healed by the Master’s touch, when we connect this with what </a:t>
            </a:r>
            <a:r>
              <a:rPr lang="he-IL" sz="2600" dirty="0" smtClean="0"/>
              <a:t>יהושע</a:t>
            </a:r>
            <a:r>
              <a:rPr lang="en-ZA" sz="2600" dirty="0" smtClean="0"/>
              <a:t> did. He entered the leper colony of humanity and healed with a touch those who called out to Him in repentance.</a:t>
            </a:r>
          </a:p>
          <a:p>
            <a:pPr algn="ctr"/>
            <a:r>
              <a:rPr lang="en-ZA" sz="2600" i="1" dirty="0" smtClean="0">
                <a:solidFill>
                  <a:srgbClr val="004821"/>
                </a:solidFill>
              </a:rPr>
              <a:t>“Repent therefore and turn back, for the blotting out of your sins, in order that times of refreshing might come from the presence of the Master</a:t>
            </a:r>
            <a:r>
              <a:rPr lang="en-ZA" sz="2600" b="1" i="1" dirty="0" smtClean="0">
                <a:solidFill>
                  <a:srgbClr val="004821"/>
                </a:solidFill>
              </a:rPr>
              <a:t>, (Acts 3:19)</a:t>
            </a:r>
          </a:p>
          <a:p>
            <a:endParaRPr lang="en-ZA" dirty="0" smtClean="0"/>
          </a:p>
          <a:p>
            <a:endParaRPr lang="en-ZA" i="1" dirty="0" smtClean="0"/>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SANCTIFIED AS A PRIEST</a:t>
            </a:r>
            <a:endParaRPr lang="en-ZA" dirty="0"/>
          </a:p>
        </p:txBody>
      </p:sp>
      <p:sp>
        <p:nvSpPr>
          <p:cNvPr id="3" name="Content Placeholder 2"/>
          <p:cNvSpPr>
            <a:spLocks noGrp="1"/>
          </p:cNvSpPr>
          <p:nvPr>
            <p:ph idx="1"/>
          </p:nvPr>
        </p:nvSpPr>
        <p:spPr/>
        <p:txBody>
          <a:bodyPr>
            <a:noAutofit/>
          </a:bodyPr>
          <a:lstStyle/>
          <a:p>
            <a:pPr lvl="0" algn="ctr"/>
            <a:r>
              <a:rPr lang="en-GB" b="1" i="1" dirty="0" smtClean="0">
                <a:solidFill>
                  <a:srgbClr val="004821"/>
                </a:solidFill>
              </a:rPr>
              <a:t>Leviticus 14:10 </a:t>
            </a:r>
            <a:r>
              <a:rPr lang="en-GB" i="1" dirty="0" smtClean="0">
                <a:solidFill>
                  <a:srgbClr val="004821"/>
                </a:solidFill>
              </a:rPr>
              <a:t>On the eighth day.</a:t>
            </a:r>
            <a:r>
              <a:rPr lang="en-GB" dirty="0" smtClean="0"/>
              <a:t> </a:t>
            </a:r>
          </a:p>
          <a:p>
            <a:pPr lvl="0"/>
            <a:r>
              <a:rPr lang="en-GB" dirty="0" smtClean="0"/>
              <a:t>Once again refers to new beginning. </a:t>
            </a:r>
            <a:endParaRPr lang="en-ZA" dirty="0" smtClean="0"/>
          </a:p>
          <a:p>
            <a:pPr lvl="0" algn="ctr"/>
            <a:endParaRPr lang="en-GB" sz="2400" b="1" i="1" dirty="0" smtClean="0">
              <a:solidFill>
                <a:srgbClr val="004821"/>
              </a:solidFill>
            </a:endParaRPr>
          </a:p>
          <a:p>
            <a:pPr lvl="0" algn="ctr"/>
            <a:r>
              <a:rPr lang="en-GB" sz="2400" b="1" i="1" dirty="0" smtClean="0">
                <a:solidFill>
                  <a:srgbClr val="004821"/>
                </a:solidFill>
              </a:rPr>
              <a:t>Leviticus 14:14,17 </a:t>
            </a:r>
            <a:r>
              <a:rPr lang="en-GB" sz="2400" b="0" i="1" dirty="0" smtClean="0">
                <a:solidFill>
                  <a:srgbClr val="004821"/>
                </a:solidFill>
              </a:rPr>
              <a:t>Right ear … thumb of the right hand … toe of his right foot. </a:t>
            </a:r>
          </a:p>
          <a:p>
            <a:pPr lvl="0" algn="just"/>
            <a:endParaRPr lang="en-GB" sz="2400" b="0" dirty="0" smtClean="0"/>
          </a:p>
          <a:p>
            <a:pPr lvl="0"/>
            <a:r>
              <a:rPr lang="en-GB" sz="2400" b="0" dirty="0" smtClean="0"/>
              <a:t>The same procedure was done with the anointing oil when sanctifying the priests for their service in the Tabernacle. Indicating that person is now ready to go into the presence of </a:t>
            </a:r>
            <a:r>
              <a:rPr lang="he-IL" dirty="0" smtClean="0"/>
              <a:t>יהוה</a:t>
            </a:r>
            <a:r>
              <a:rPr lang="en-GB" sz="2400" b="0" dirty="0" smtClean="0"/>
              <a:t>. This clearly shows the gravity of gossip and slander, the need to repent of it, the need to be atoned for it and the need to mend our ways in the future. </a:t>
            </a:r>
          </a:p>
          <a:p>
            <a:pPr lvl="0" algn="just"/>
            <a:endParaRPr lang="en-GB" sz="2400" b="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FROM TENT TO HOUSE </a:t>
            </a:r>
            <a:endParaRPr lang="en-ZA" dirty="0"/>
          </a:p>
        </p:txBody>
      </p:sp>
      <p:sp>
        <p:nvSpPr>
          <p:cNvPr id="3" name="Content Placeholder 2"/>
          <p:cNvSpPr>
            <a:spLocks noGrp="1"/>
          </p:cNvSpPr>
          <p:nvPr>
            <p:ph idx="1"/>
          </p:nvPr>
        </p:nvSpPr>
        <p:spPr>
          <a:xfrm>
            <a:off x="457200" y="1600200"/>
            <a:ext cx="8435280" cy="5257800"/>
          </a:xfrm>
        </p:spPr>
        <p:txBody>
          <a:bodyPr>
            <a:noAutofit/>
          </a:bodyPr>
          <a:lstStyle/>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and to </a:t>
            </a:r>
            <a:r>
              <a:rPr lang="en-ZA" i="1" dirty="0" err="1" smtClean="0">
                <a:solidFill>
                  <a:srgbClr val="004821"/>
                </a:solidFill>
              </a:rPr>
              <a:t>Aharon</a:t>
            </a:r>
            <a:r>
              <a:rPr lang="en-ZA" i="1" dirty="0" smtClean="0">
                <a:solidFill>
                  <a:srgbClr val="004821"/>
                </a:solidFill>
              </a:rPr>
              <a:t>, saying, “When you come into the land of </a:t>
            </a:r>
            <a:r>
              <a:rPr lang="en-ZA" i="1" dirty="0" err="1" smtClean="0">
                <a:solidFill>
                  <a:srgbClr val="004821"/>
                </a:solidFill>
              </a:rPr>
              <a:t>Kenaʽan</a:t>
            </a:r>
            <a:r>
              <a:rPr lang="en-ZA" i="1" dirty="0" smtClean="0">
                <a:solidFill>
                  <a:srgbClr val="004821"/>
                </a:solidFill>
              </a:rPr>
              <a:t>, which I am giving you as a possession, and I put a plague of leprosy in a house in the land of your possession, then shall the one who owns the house come and inform the priest, saying, ‘It seems to me that there is some plague in the house</a:t>
            </a:r>
            <a:r>
              <a:rPr lang="en-ZA" b="1" i="1" dirty="0" smtClean="0">
                <a:solidFill>
                  <a:srgbClr val="004821"/>
                </a:solidFill>
              </a:rPr>
              <a:t>.’ (Leviticus 14:33-35)</a:t>
            </a:r>
          </a:p>
          <a:p>
            <a:pPr>
              <a:lnSpc>
                <a:spcPts val="2100"/>
              </a:lnSpc>
            </a:pPr>
            <a:r>
              <a:rPr lang="en-ZA" dirty="0" smtClean="0"/>
              <a:t>This instruction pertains to a house that they shall take possession of when they get to Canaan. We must note that it is </a:t>
            </a:r>
            <a:r>
              <a:rPr lang="he-IL" dirty="0" smtClean="0"/>
              <a:t>יהוה</a:t>
            </a:r>
            <a:r>
              <a:rPr lang="en-ZA" dirty="0" smtClean="0"/>
              <a:t> who puts the plague of </a:t>
            </a:r>
            <a:r>
              <a:rPr lang="en-ZA" dirty="0" err="1" smtClean="0"/>
              <a:t>tzara’at</a:t>
            </a:r>
            <a:r>
              <a:rPr lang="en-ZA" dirty="0" smtClean="0"/>
              <a:t> on the house. </a:t>
            </a:r>
          </a:p>
          <a:p>
            <a:pPr>
              <a:lnSpc>
                <a:spcPts val="2100"/>
              </a:lnSpc>
            </a:pPr>
            <a:r>
              <a:rPr lang="en-ZA" dirty="0" smtClean="0"/>
              <a:t>Living in a house after being a tent-dweller would be quite a change! Abraham, Isaac, and Jacob are all mentioned in the faith chapter of Hebrews 11 as </a:t>
            </a:r>
            <a:r>
              <a:rPr lang="en-ZA" i="1" dirty="0" smtClean="0"/>
              <a:t>“living in tents”:</a:t>
            </a:r>
          </a:p>
          <a:p>
            <a:pPr algn="ctr">
              <a:lnSpc>
                <a:spcPts val="2100"/>
              </a:lnSpc>
            </a:pPr>
            <a:r>
              <a:rPr lang="en-ZA" i="1" dirty="0" smtClean="0">
                <a:solidFill>
                  <a:srgbClr val="004821"/>
                </a:solidFill>
              </a:rPr>
              <a:t>By belief, he sojourned in the land of promise as a stranger, dwelling in tents with </a:t>
            </a:r>
            <a:r>
              <a:rPr lang="en-ZA" i="1" dirty="0" err="1" smtClean="0">
                <a:solidFill>
                  <a:srgbClr val="004821"/>
                </a:solidFill>
              </a:rPr>
              <a:t>Yitsḥaq</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the heirs with him of the same promise, </a:t>
            </a:r>
            <a:r>
              <a:rPr lang="en-ZA" b="1" i="1" dirty="0" smtClean="0">
                <a:solidFill>
                  <a:srgbClr val="004821"/>
                </a:solidFill>
              </a:rPr>
              <a:t>(Hebrews 11:9)</a:t>
            </a:r>
          </a:p>
          <a:p>
            <a:pPr>
              <a:lnSpc>
                <a:spcPts val="2100"/>
              </a:lnSpc>
            </a:pPr>
            <a:r>
              <a:rPr lang="en-ZA" dirty="0" smtClean="0"/>
              <a:t>It is much more difficult to accumulate possessions in a tent! Tent living is community living, whereas in a house the temptation for evil behind closed doors is easier.  </a:t>
            </a:r>
          </a:p>
          <a:p>
            <a:endParaRPr lang="en-ZA" i="1" dirty="0">
              <a:solidFill>
                <a:srgbClr val="FF33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DEVINE JUDGEMENT</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he shall look at the plague and see, if the plague is on the walls of the house with sunken places, greenish or reddish, which appear to be deep in the wall, then the priest shall go out of the house, to the door of the house, and shut up the house seven days. “And the priest shall come again on the seventh day and look and see, if the plague has spread on the walls of the house, then the priest shall command, and they shall remove the stones with the plague in them, and they shall throw them outside the city, into an unclean place, </a:t>
            </a:r>
            <a:r>
              <a:rPr lang="en-ZA" sz="9600" b="1" i="1" dirty="0" smtClean="0">
                <a:solidFill>
                  <a:srgbClr val="004821"/>
                </a:solidFill>
              </a:rPr>
              <a:t>(Leviticus 14:37-40)</a:t>
            </a:r>
          </a:p>
          <a:p>
            <a:pPr lvl="0">
              <a:lnSpc>
                <a:spcPts val="2100"/>
              </a:lnSpc>
            </a:pPr>
            <a:r>
              <a:rPr lang="en-GB" sz="9600" dirty="0" smtClean="0"/>
              <a:t>What happened to people’s skin because of selfishness, gossip, slander, pride and jealousy also happened to their houses, divine judgment. And </a:t>
            </a:r>
            <a:r>
              <a:rPr lang="en-ZA" sz="9600" dirty="0" smtClean="0"/>
              <a:t>just like the </a:t>
            </a:r>
            <a:r>
              <a:rPr lang="en-ZA" sz="9600" dirty="0" err="1" smtClean="0"/>
              <a:t>tzara’at</a:t>
            </a:r>
            <a:r>
              <a:rPr lang="en-ZA" sz="9600" dirty="0" smtClean="0"/>
              <a:t> the remedy is for the priest to take away the stones and cast them into an unclean place outside the city. In </a:t>
            </a:r>
            <a:r>
              <a:rPr lang="en-ZA" sz="9600" i="1" dirty="0" smtClean="0"/>
              <a:t>1 Peter 2:5 </a:t>
            </a:r>
            <a:r>
              <a:rPr lang="en-ZA" sz="9600" dirty="0" smtClean="0"/>
              <a:t>we are referred to as the </a:t>
            </a:r>
            <a:r>
              <a:rPr lang="en-ZA" sz="9600" i="1" dirty="0" smtClean="0"/>
              <a:t>“living stones” . </a:t>
            </a:r>
            <a:r>
              <a:rPr lang="en-ZA" sz="9600" dirty="0" smtClean="0"/>
              <a:t>It is a sobering thought that we could be some of the stones bringing </a:t>
            </a:r>
            <a:r>
              <a:rPr lang="en-ZA" sz="9600" dirty="0" err="1" smtClean="0"/>
              <a:t>tzara’at</a:t>
            </a:r>
            <a:r>
              <a:rPr lang="en-ZA" sz="9600" dirty="0" smtClean="0"/>
              <a:t> to that spiritual house. </a:t>
            </a:r>
          </a:p>
          <a:p>
            <a:pPr algn="ctr">
              <a:lnSpc>
                <a:spcPts val="2100"/>
              </a:lnSpc>
            </a:pPr>
            <a:r>
              <a:rPr lang="en-ZA" sz="9600" i="1" dirty="0" smtClean="0">
                <a:solidFill>
                  <a:srgbClr val="004821"/>
                </a:solidFill>
              </a:rPr>
              <a:t>you also, as living stones, are being built up, a spiritual house, a set-apart priesthood, to offer up spiritual slaughter offerings acceptable to Elohim through </a:t>
            </a:r>
            <a:r>
              <a:rPr lang="he-IL" sz="9600" i="1" dirty="0" smtClean="0">
                <a:solidFill>
                  <a:srgbClr val="004821"/>
                </a:solidFill>
              </a:rPr>
              <a:t>יהושע</a:t>
            </a:r>
            <a:r>
              <a:rPr lang="en-US" sz="9600" i="1" dirty="0" smtClean="0">
                <a:solidFill>
                  <a:srgbClr val="004821"/>
                </a:solidFill>
              </a:rPr>
              <a:t> Messiah. </a:t>
            </a:r>
            <a:r>
              <a:rPr lang="en-ZA" sz="9600" b="1" i="1" dirty="0" smtClean="0">
                <a:solidFill>
                  <a:srgbClr val="004821"/>
                </a:solidFill>
              </a:rPr>
              <a:t>(1 Peter 2:5)</a:t>
            </a:r>
          </a:p>
          <a:p>
            <a:endParaRPr lang="en-US" sz="1600" dirty="0" smtClean="0"/>
          </a:p>
          <a:p>
            <a:endParaRPr lang="en-ZA" sz="2800" dirty="0" smtClean="0"/>
          </a:p>
          <a:p>
            <a:endParaRPr lang="en-GB" sz="2800" dirty="0" smtClean="0"/>
          </a:p>
          <a:p>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HOUSE OF ABBA</a:t>
            </a:r>
            <a:endParaRPr lang="en-ZA" dirty="0"/>
          </a:p>
        </p:txBody>
      </p:sp>
      <p:sp>
        <p:nvSpPr>
          <p:cNvPr id="3" name="Content Placeholder 2"/>
          <p:cNvSpPr>
            <a:spLocks noGrp="1"/>
          </p:cNvSpPr>
          <p:nvPr>
            <p:ph idx="1"/>
          </p:nvPr>
        </p:nvSpPr>
        <p:spPr/>
        <p:txBody>
          <a:bodyPr>
            <a:noAutofit/>
          </a:bodyPr>
          <a:lstStyle/>
          <a:p>
            <a:pPr>
              <a:lnSpc>
                <a:spcPts val="2500"/>
              </a:lnSpc>
            </a:pPr>
            <a:r>
              <a:rPr lang="en-ZA" dirty="0" smtClean="0"/>
              <a:t>In Hebrew thought, a house consists of one who takes a bride. This concept develops itself all the way throughout Scripture until its grand finale at the end of Revelation. Other verses show us who His chosen house is, and what is now placed in the hearts of those who are His house:</a:t>
            </a:r>
          </a:p>
          <a:p>
            <a:pPr algn="ctr">
              <a:lnSpc>
                <a:spcPts val="2500"/>
              </a:lnSpc>
            </a:pPr>
            <a:r>
              <a:rPr lang="en-ZA" i="1" dirty="0" smtClean="0">
                <a:solidFill>
                  <a:srgbClr val="004821"/>
                </a:solidFill>
              </a:rPr>
              <a:t>“See, the days are coming,” declares </a:t>
            </a:r>
            <a:r>
              <a:rPr lang="he-IL" i="1" dirty="0" smtClean="0">
                <a:solidFill>
                  <a:srgbClr val="004821"/>
                </a:solidFill>
              </a:rPr>
              <a:t>יהוה</a:t>
            </a:r>
            <a:r>
              <a:rPr lang="en-ZA" i="1" dirty="0" smtClean="0">
                <a:solidFill>
                  <a:srgbClr val="004821"/>
                </a:solidFill>
              </a:rPr>
              <a:t>, “when I shall make a new covenant with the house of </a:t>
            </a:r>
            <a:r>
              <a:rPr lang="en-ZA" i="1" dirty="0" err="1" smtClean="0">
                <a:solidFill>
                  <a:srgbClr val="004821"/>
                </a:solidFill>
              </a:rPr>
              <a:t>Yisra’ĕl</a:t>
            </a:r>
            <a:r>
              <a:rPr lang="en-ZA" i="1" dirty="0" smtClean="0">
                <a:solidFill>
                  <a:srgbClr val="004821"/>
                </a:solidFill>
              </a:rPr>
              <a:t> and with the house of </a:t>
            </a:r>
            <a:r>
              <a:rPr lang="en-ZA" i="1" dirty="0" err="1" smtClean="0">
                <a:solidFill>
                  <a:srgbClr val="004821"/>
                </a:solidFill>
              </a:rPr>
              <a:t>Yehuḏah</a:t>
            </a:r>
            <a:r>
              <a:rPr lang="en-ZA" i="1" dirty="0" smtClean="0">
                <a:solidFill>
                  <a:srgbClr val="004821"/>
                </a:solidFill>
              </a:rPr>
              <a:t> . ..“For this is the covenant I shall make with the house of </a:t>
            </a:r>
            <a:r>
              <a:rPr lang="en-ZA" i="1" dirty="0" err="1" smtClean="0">
                <a:solidFill>
                  <a:srgbClr val="004821"/>
                </a:solidFill>
              </a:rPr>
              <a:t>Yisra’ĕl</a:t>
            </a:r>
            <a:r>
              <a:rPr lang="en-ZA" i="1" dirty="0" smtClean="0">
                <a:solidFill>
                  <a:srgbClr val="004821"/>
                </a:solidFill>
              </a:rPr>
              <a:t> after those days, declares </a:t>
            </a:r>
            <a:r>
              <a:rPr lang="he-IL" i="1" dirty="0" smtClean="0">
                <a:solidFill>
                  <a:srgbClr val="004821"/>
                </a:solidFill>
              </a:rPr>
              <a:t>יהוה</a:t>
            </a:r>
            <a:r>
              <a:rPr lang="en-ZA" i="1" dirty="0" smtClean="0">
                <a:solidFill>
                  <a:srgbClr val="004821"/>
                </a:solidFill>
              </a:rPr>
              <a:t>: I shall put My Torah in their inward parts, and write it on their hearts. And I shall be their Elohim, and they shall be My people. </a:t>
            </a:r>
            <a:r>
              <a:rPr lang="en-ZA" b="1" i="1" dirty="0" smtClean="0">
                <a:solidFill>
                  <a:srgbClr val="004821"/>
                </a:solidFill>
              </a:rPr>
              <a:t>(Jeremiah 31:31-33)</a:t>
            </a:r>
          </a:p>
          <a:p>
            <a:pPr algn="ctr">
              <a:lnSpc>
                <a:spcPts val="2500"/>
              </a:lnSpc>
            </a:pPr>
            <a:r>
              <a:rPr lang="en-ZA" dirty="0" smtClean="0">
                <a:solidFill>
                  <a:srgbClr val="004821"/>
                </a:solidFill>
              </a:rPr>
              <a:t>And many peoples shall come and say, “Come, and let us go up to the mountain of </a:t>
            </a:r>
            <a:r>
              <a:rPr lang="he-IL" dirty="0" smtClean="0">
                <a:solidFill>
                  <a:srgbClr val="004821"/>
                </a:solidFill>
              </a:rPr>
              <a:t>יהוה</a:t>
            </a:r>
            <a:r>
              <a:rPr lang="en-ZA" dirty="0" smtClean="0">
                <a:solidFill>
                  <a:srgbClr val="004821"/>
                </a:solidFill>
              </a:rPr>
              <a:t>, to the House of the Elohim of </a:t>
            </a:r>
            <a:r>
              <a:rPr lang="en-ZA" dirty="0" err="1" smtClean="0">
                <a:solidFill>
                  <a:srgbClr val="004821"/>
                </a:solidFill>
              </a:rPr>
              <a:t>Yaʽaqob</a:t>
            </a:r>
            <a:r>
              <a:rPr lang="en-ZA" dirty="0" smtClean="0">
                <a:solidFill>
                  <a:srgbClr val="004821"/>
                </a:solidFill>
              </a:rPr>
              <a:t>̱, and let Him teach us His ways, and let us walk in His paths, for out of </a:t>
            </a:r>
            <a:r>
              <a:rPr lang="en-ZA" dirty="0" err="1" smtClean="0">
                <a:solidFill>
                  <a:srgbClr val="004821"/>
                </a:solidFill>
              </a:rPr>
              <a:t>Tsiyon</a:t>
            </a:r>
            <a:r>
              <a:rPr lang="en-ZA" dirty="0" smtClean="0">
                <a:solidFill>
                  <a:srgbClr val="004821"/>
                </a:solidFill>
              </a:rPr>
              <a:t> comes forth the Torah, and the Word of </a:t>
            </a:r>
            <a:r>
              <a:rPr lang="he-IL" dirty="0" smtClean="0">
                <a:solidFill>
                  <a:srgbClr val="004821"/>
                </a:solidFill>
              </a:rPr>
              <a:t>יהוה</a:t>
            </a:r>
            <a:r>
              <a:rPr lang="en-ZA" dirty="0" smtClean="0">
                <a:solidFill>
                  <a:srgbClr val="004821"/>
                </a:solidFill>
              </a:rPr>
              <a:t> from </a:t>
            </a:r>
            <a:r>
              <a:rPr lang="en-ZA" dirty="0" err="1" smtClean="0">
                <a:solidFill>
                  <a:srgbClr val="004821"/>
                </a:solidFill>
              </a:rPr>
              <a:t>Yerushalayim</a:t>
            </a:r>
            <a:r>
              <a:rPr lang="en-ZA" b="1" i="1" dirty="0" smtClean="0">
                <a:solidFill>
                  <a:srgbClr val="004821"/>
                </a:solidFill>
              </a:rPr>
              <a:t>.”(Isaiah 2:3 )</a:t>
            </a:r>
          </a:p>
          <a:p>
            <a:endParaRPr lang="en-US" dirty="0" smtClean="0"/>
          </a:p>
          <a:p>
            <a:pPr algn="ctr">
              <a:lnSpc>
                <a:spcPts val="23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HOLY HOUSE</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he-IL" sz="9600" dirty="0" smtClean="0"/>
              <a:t>יהוה</a:t>
            </a:r>
            <a:r>
              <a:rPr lang="en-ZA" sz="9600" dirty="0" smtClean="0"/>
              <a:t> is in the process of restoring His holy house, His bride. There will be no uncleanness found there, not one spot of </a:t>
            </a:r>
            <a:r>
              <a:rPr lang="en-ZA" sz="9600" dirty="0" err="1" smtClean="0"/>
              <a:t>tzara’at</a:t>
            </a:r>
            <a:r>
              <a:rPr lang="en-ZA" sz="9600" dirty="0" smtClean="0"/>
              <a:t>. </a:t>
            </a:r>
          </a:p>
          <a:p>
            <a:pPr algn="ctr">
              <a:lnSpc>
                <a:spcPts val="2100"/>
              </a:lnSpc>
            </a:pPr>
            <a:r>
              <a:rPr lang="en-ZA" sz="9600" i="1" dirty="0" smtClean="0">
                <a:solidFill>
                  <a:srgbClr val="004821"/>
                </a:solidFill>
              </a:rPr>
              <a:t>For this you know, that no one who whores, nor unclean one, nor one greedy of gain, who is an idolater, has any inheritance in the reign of Messiah and Elohim</a:t>
            </a:r>
            <a:r>
              <a:rPr lang="en-ZA" sz="9600" b="1" i="1" dirty="0" smtClean="0">
                <a:solidFill>
                  <a:srgbClr val="004821"/>
                </a:solidFill>
              </a:rPr>
              <a:t>.(Ephesians 5:5)</a:t>
            </a:r>
          </a:p>
          <a:p>
            <a:pPr>
              <a:lnSpc>
                <a:spcPts val="2100"/>
              </a:lnSpc>
            </a:pPr>
            <a:r>
              <a:rPr lang="en-ZA" sz="9600" dirty="0" smtClean="0"/>
              <a:t>The Messiah is the cornerstone of the house:</a:t>
            </a:r>
          </a:p>
          <a:p>
            <a:pPr algn="ctr">
              <a:lnSpc>
                <a:spcPts val="2100"/>
              </a:lnSpc>
            </a:pPr>
            <a:r>
              <a:rPr lang="en-ZA" sz="9600" i="1" dirty="0" smtClean="0">
                <a:solidFill>
                  <a:srgbClr val="004821"/>
                </a:solidFill>
              </a:rPr>
              <a:t>Because it is contained in the Scripture, “See, I lay in </a:t>
            </a:r>
            <a:r>
              <a:rPr lang="en-ZA" sz="9600" i="1" dirty="0" err="1" smtClean="0">
                <a:solidFill>
                  <a:srgbClr val="004821"/>
                </a:solidFill>
              </a:rPr>
              <a:t>Tsiyon</a:t>
            </a:r>
            <a:r>
              <a:rPr lang="en-ZA" sz="9600" i="1" dirty="0" smtClean="0">
                <a:solidFill>
                  <a:srgbClr val="004821"/>
                </a:solidFill>
              </a:rPr>
              <a:t> a chief corner-stone, chosen, precious, and he who believes on Him shall by no means be put to shame.” </a:t>
            </a:r>
            <a:r>
              <a:rPr lang="en-ZA" sz="9600" b="1" i="1" dirty="0" smtClean="0">
                <a:solidFill>
                  <a:srgbClr val="004821"/>
                </a:solidFill>
              </a:rPr>
              <a:t>(1 Peter 2:6 )</a:t>
            </a:r>
          </a:p>
          <a:p>
            <a:pPr>
              <a:lnSpc>
                <a:spcPts val="2100"/>
              </a:lnSpc>
            </a:pPr>
            <a:r>
              <a:rPr lang="he-IL" sz="9600" dirty="0" smtClean="0">
                <a:solidFill>
                  <a:srgbClr val="C00000"/>
                </a:solidFill>
              </a:rPr>
              <a:t>יהוה</a:t>
            </a:r>
            <a:r>
              <a:rPr lang="en-GB" sz="9600" dirty="0" smtClean="0">
                <a:solidFill>
                  <a:srgbClr val="C00000"/>
                </a:solidFill>
              </a:rPr>
              <a:t> has never been soft on sin. Those who refuse to accept </a:t>
            </a:r>
            <a:r>
              <a:rPr lang="he-IL" sz="9600" dirty="0" smtClean="0">
                <a:solidFill>
                  <a:srgbClr val="C00000"/>
                </a:solidFill>
              </a:rPr>
              <a:t>יהושע</a:t>
            </a:r>
            <a:r>
              <a:rPr lang="en-GB" sz="9600" dirty="0" smtClean="0">
                <a:solidFill>
                  <a:srgbClr val="C00000"/>
                </a:solidFill>
              </a:rPr>
              <a:t>’s sin sacrifice will perish in the Lake of Fire. We experience more grace now than the ancient Israelites did, thanks to </a:t>
            </a:r>
            <a:r>
              <a:rPr lang="he-IL" sz="9600" dirty="0" smtClean="0">
                <a:solidFill>
                  <a:srgbClr val="C00000"/>
                </a:solidFill>
              </a:rPr>
              <a:t>יהושע</a:t>
            </a:r>
            <a:r>
              <a:rPr lang="en-GB" sz="9600" dirty="0" smtClean="0">
                <a:solidFill>
                  <a:srgbClr val="C00000"/>
                </a:solidFill>
              </a:rPr>
              <a:t>’s death on the cross, but ultimately the sinner will pay the price for un repented of sin, like gossip, slander, haughtiness, jealousy and selfishness with his own life resulting in eternal damnation.</a:t>
            </a:r>
          </a:p>
          <a:p>
            <a:pPr lvl="0">
              <a:lnSpc>
                <a:spcPts val="2100"/>
              </a:lnSpc>
            </a:pPr>
            <a:r>
              <a:rPr lang="en-GB" sz="9600" dirty="0" smtClean="0"/>
              <a:t>What a humbling process before the eyes of the community! It would be like placing a sign on one’s front door, </a:t>
            </a:r>
          </a:p>
          <a:p>
            <a:pPr lvl="0" algn="ctr">
              <a:lnSpc>
                <a:spcPts val="2100"/>
              </a:lnSpc>
            </a:pPr>
            <a:r>
              <a:rPr lang="en-GB" sz="9600" b="1" i="1" dirty="0" smtClean="0">
                <a:solidFill>
                  <a:schemeClr val="accent3">
                    <a:lumMod val="75000"/>
                  </a:schemeClr>
                </a:solidFill>
              </a:rPr>
              <a:t>“Here lives a gossip and a selfish person!”</a:t>
            </a:r>
            <a:endParaRPr lang="en-ZA" sz="9600" b="1" i="1" dirty="0" smtClean="0">
              <a:solidFill>
                <a:schemeClr val="accent3">
                  <a:lumMod val="75000"/>
                </a:schemeClr>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FAMILY PURITY LAWS</a:t>
            </a:r>
            <a:endParaRPr lang="en-ZA" dirty="0"/>
          </a:p>
        </p:txBody>
      </p:sp>
      <p:sp>
        <p:nvSpPr>
          <p:cNvPr id="3" name="Content Placeholder 2"/>
          <p:cNvSpPr>
            <a:spLocks noGrp="1"/>
          </p:cNvSpPr>
          <p:nvPr>
            <p:ph idx="1"/>
          </p:nvPr>
        </p:nvSpPr>
        <p:spPr/>
        <p:txBody>
          <a:bodyPr>
            <a:normAutofit/>
          </a:bodyPr>
          <a:lstStyle/>
          <a:p>
            <a:pPr lvl="0"/>
            <a:r>
              <a:rPr lang="en-GB" b="1" i="1" dirty="0" smtClean="0">
                <a:solidFill>
                  <a:srgbClr val="004821"/>
                </a:solidFill>
              </a:rPr>
              <a:t>Leviticus  15  </a:t>
            </a:r>
            <a:r>
              <a:rPr lang="en-GB" dirty="0" smtClean="0"/>
              <a:t>Holiness and purity is very important to </a:t>
            </a:r>
            <a:r>
              <a:rPr lang="he-IL" dirty="0" smtClean="0"/>
              <a:t>יהוה</a:t>
            </a:r>
            <a:r>
              <a:rPr lang="en-GB" dirty="0" smtClean="0"/>
              <a:t> in all situations. Men, at the very least, are to refrain from all physical relations with their wives during her monthly flow. Any man who has a problem with this needs to repent of selfishness, uncontrolled passions and contributing to his wife’s increased chances of getting cervical cancer. </a:t>
            </a:r>
          </a:p>
          <a:p>
            <a:pPr lvl="0"/>
            <a:r>
              <a:rPr lang="en-GB" i="1" dirty="0" smtClean="0">
                <a:solidFill>
                  <a:srgbClr val="C00000"/>
                </a:solidFill>
              </a:rPr>
              <a:t>The laws of </a:t>
            </a:r>
            <a:r>
              <a:rPr lang="en-GB" i="1" dirty="0" err="1" smtClean="0">
                <a:solidFill>
                  <a:srgbClr val="C00000"/>
                </a:solidFill>
              </a:rPr>
              <a:t>niddah</a:t>
            </a:r>
            <a:r>
              <a:rPr lang="en-GB" i="1" dirty="0" smtClean="0">
                <a:solidFill>
                  <a:srgbClr val="C00000"/>
                </a:solidFill>
              </a:rPr>
              <a:t> apply to a women in her menstrual cycle. This is an area that many take for granted, but not </a:t>
            </a:r>
            <a:r>
              <a:rPr lang="he-IL" i="1" dirty="0" smtClean="0">
                <a:solidFill>
                  <a:srgbClr val="C00000"/>
                </a:solidFill>
              </a:rPr>
              <a:t>יהוה</a:t>
            </a:r>
            <a:r>
              <a:rPr lang="en-GB" i="1" dirty="0" smtClean="0">
                <a:solidFill>
                  <a:srgbClr val="C00000"/>
                </a:solidFill>
              </a:rPr>
              <a:t> in his Torah. A woman’s body produces life or death depending on whether an egg has been fertilized or not during the monthly cycle. There are many spiritual ramifications to this, and </a:t>
            </a:r>
            <a:r>
              <a:rPr lang="he-IL" i="1" dirty="0" smtClean="0">
                <a:solidFill>
                  <a:srgbClr val="C00000"/>
                </a:solidFill>
              </a:rPr>
              <a:t>יהוה</a:t>
            </a:r>
            <a:r>
              <a:rPr lang="en-GB" i="1" dirty="0" smtClean="0">
                <a:solidFill>
                  <a:srgbClr val="C00000"/>
                </a:solidFill>
              </a:rPr>
              <a:t> does not treat this matter lightly. While her egg is passing from her body she is in a state of impurity since, in a sense, death is occurring (an unfertilized egg is passing out). It is a time of grieving and emotional turmoil for the woman. </a:t>
            </a:r>
          </a:p>
          <a:p>
            <a:pPr lvl="0"/>
            <a:endParaRPr lang="en-GB" dirty="0" smtClean="0"/>
          </a:p>
          <a:p>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REFRESHER</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Last week we saw how </a:t>
            </a:r>
            <a:r>
              <a:rPr lang="en-ZA" dirty="0" err="1" smtClean="0"/>
              <a:t>tzara’at</a:t>
            </a:r>
            <a:r>
              <a:rPr lang="en-ZA" dirty="0" smtClean="0"/>
              <a:t> was a physical manifestation of a spiritual fault. Once diagnosed by a priest, a </a:t>
            </a:r>
            <a:r>
              <a:rPr lang="en-ZA" dirty="0" err="1" smtClean="0"/>
              <a:t>metzora</a:t>
            </a:r>
            <a:r>
              <a:rPr lang="en-ZA" dirty="0" smtClean="0"/>
              <a:t>, or one who was affected by this skin disorder would be placed outside of the camp until he was declared to be healed. It is relevant that Adam and Eve were also placed outside of the camp as the result of an inward attitude that caused them to eat of the forbidden fruit. Every descendent of theirs has since been clothed with the problem of corruptible flesh which will eventually cause them to die and were it not for </a:t>
            </a:r>
            <a:r>
              <a:rPr lang="he-IL" dirty="0" smtClean="0"/>
              <a:t>יהושע</a:t>
            </a:r>
            <a:r>
              <a:rPr lang="en-ZA" dirty="0" smtClean="0"/>
              <a:t> the Messiah, be unable to inherit the kingdom of </a:t>
            </a:r>
            <a:r>
              <a:rPr lang="he-IL" dirty="0" smtClean="0"/>
              <a:t>יהוה</a:t>
            </a:r>
            <a:r>
              <a:rPr lang="en-ZA" dirty="0" smtClean="0"/>
              <a:t>.</a:t>
            </a:r>
          </a:p>
          <a:p>
            <a:pPr algn="ctr">
              <a:lnSpc>
                <a:spcPts val="2100"/>
              </a:lnSpc>
            </a:pPr>
            <a:r>
              <a:rPr lang="en-ZA" i="1" dirty="0" smtClean="0">
                <a:solidFill>
                  <a:srgbClr val="004821"/>
                </a:solidFill>
              </a:rPr>
              <a:t>And this I say, brothers, that flesh and blood is unable to inherit the reign of Elohim, neither does corruption inherit </a:t>
            </a:r>
            <a:r>
              <a:rPr lang="en-ZA" i="1" dirty="0" err="1" smtClean="0">
                <a:solidFill>
                  <a:srgbClr val="004821"/>
                </a:solidFill>
              </a:rPr>
              <a:t>incorruption</a:t>
            </a:r>
            <a:r>
              <a:rPr lang="en-ZA" i="1" dirty="0" smtClean="0">
                <a:solidFill>
                  <a:srgbClr val="004821"/>
                </a:solidFill>
              </a:rPr>
              <a:t>. See, I speak a secret to you: We shall not all sleep, but we shall all be changed, in a moment, in the twinkling of an eye, at the last trumpet. For the trumpet shall sound, and the dead shall be raised incorruptible, and we shall be changed. For this corruptible has to put on </a:t>
            </a:r>
            <a:r>
              <a:rPr lang="en-ZA" i="1" dirty="0" err="1" smtClean="0">
                <a:solidFill>
                  <a:srgbClr val="004821"/>
                </a:solidFill>
              </a:rPr>
              <a:t>incorruption</a:t>
            </a:r>
            <a:r>
              <a:rPr lang="en-ZA" i="1" dirty="0" smtClean="0">
                <a:solidFill>
                  <a:srgbClr val="004821"/>
                </a:solidFill>
              </a:rPr>
              <a:t>, and this mortal to put on immortality. </a:t>
            </a:r>
            <a:r>
              <a:rPr lang="en-ZA" b="1" i="1" dirty="0" smtClean="0">
                <a:solidFill>
                  <a:srgbClr val="004821"/>
                </a:solidFill>
              </a:rPr>
              <a:t>(1 Corinthians 15:50-53 )</a:t>
            </a:r>
            <a:endParaRPr lang="en-ZA"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FOCUL POINT</a:t>
            </a:r>
            <a:endParaRPr lang="en-ZA" dirty="0"/>
          </a:p>
        </p:txBody>
      </p:sp>
      <p:sp>
        <p:nvSpPr>
          <p:cNvPr id="3" name="Content Placeholder 2"/>
          <p:cNvSpPr>
            <a:spLocks noGrp="1"/>
          </p:cNvSpPr>
          <p:nvPr>
            <p:ph idx="1"/>
          </p:nvPr>
        </p:nvSpPr>
        <p:spPr/>
        <p:txBody>
          <a:bodyPr>
            <a:normAutofit/>
          </a:bodyPr>
          <a:lstStyle/>
          <a:p>
            <a:r>
              <a:rPr lang="en-ZA" dirty="0" smtClean="0"/>
              <a:t>Chapter 15 is arranged in a chiastic structure (parallel statements, inverted order) with marital relations as its centre. In a chiastic structure, the centre is always the focal point.</a:t>
            </a:r>
          </a:p>
          <a:p>
            <a:r>
              <a:rPr lang="en-ZA" b="1" dirty="0" smtClean="0"/>
              <a:t>Introduction</a:t>
            </a:r>
            <a:r>
              <a:rPr lang="en-ZA" dirty="0" smtClean="0"/>
              <a:t>: discharge is unclean (V. 1-2)</a:t>
            </a:r>
          </a:p>
          <a:p>
            <a:r>
              <a:rPr lang="it-IT" dirty="0" smtClean="0"/>
              <a:t>	Abnormal male discharge (V. 3-15)</a:t>
            </a:r>
          </a:p>
          <a:p>
            <a:r>
              <a:rPr lang="it-IT" dirty="0" smtClean="0"/>
              <a:t>		Normal male discharge (V. 16-17)</a:t>
            </a:r>
          </a:p>
          <a:p>
            <a:r>
              <a:rPr lang="en-ZA" dirty="0" smtClean="0"/>
              <a:t>			</a:t>
            </a:r>
            <a:r>
              <a:rPr lang="en-ZA" b="1" i="1" dirty="0" smtClean="0"/>
              <a:t>Marital relations (V. 18)</a:t>
            </a:r>
          </a:p>
          <a:p>
            <a:r>
              <a:rPr lang="en-ZA" dirty="0" smtClean="0"/>
              <a:t>		Normal female discharge (V. 19-24)</a:t>
            </a:r>
          </a:p>
          <a:p>
            <a:r>
              <a:rPr lang="en-ZA" dirty="0" smtClean="0"/>
              <a:t>	Abnormal female discharge (V. 25-30)</a:t>
            </a:r>
          </a:p>
          <a:p>
            <a:r>
              <a:rPr lang="en-ZA" b="1" dirty="0" smtClean="0"/>
              <a:t>Conclusion: </a:t>
            </a:r>
            <a:r>
              <a:rPr lang="en-ZA" dirty="0" smtClean="0"/>
              <a:t>keep separate from uncleanness (V. 31-33)</a:t>
            </a:r>
          </a:p>
          <a:p>
            <a:r>
              <a:rPr lang="en-ZA" dirty="0" smtClean="0"/>
              <a:t>In the case of a </a:t>
            </a:r>
            <a:r>
              <a:rPr lang="en-ZA" dirty="0" err="1" smtClean="0"/>
              <a:t>metzora</a:t>
            </a:r>
            <a:r>
              <a:rPr lang="en-ZA" dirty="0" smtClean="0"/>
              <a:t>, the sinner’s uncleanness and repentance is public knowledge. In these` cases of chapter 15, the process back to purity  is much more private.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MARITAL RELATIONS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when a woman lies with a man, and there is an emission of semen, they both shall bathe in water, and be unclean until evening. </a:t>
            </a:r>
            <a:r>
              <a:rPr lang="en-ZA" sz="9600" b="1" i="1" dirty="0" smtClean="0">
                <a:solidFill>
                  <a:srgbClr val="004821"/>
                </a:solidFill>
              </a:rPr>
              <a:t>(Leviticus 15:18)</a:t>
            </a:r>
          </a:p>
          <a:p>
            <a:pPr>
              <a:lnSpc>
                <a:spcPts val="2100"/>
              </a:lnSpc>
            </a:pPr>
            <a:r>
              <a:rPr lang="en-ZA" sz="9600" dirty="0" smtClean="0"/>
              <a:t>In Chapters 13 &amp; 14 we saw how </a:t>
            </a:r>
            <a:r>
              <a:rPr lang="he-IL" sz="9600" dirty="0" smtClean="0"/>
              <a:t>יהוה</a:t>
            </a:r>
            <a:r>
              <a:rPr lang="en-ZA" sz="9600" dirty="0" smtClean="0"/>
              <a:t> cares a great deal about what is in the heart of His people. All </a:t>
            </a:r>
            <a:r>
              <a:rPr lang="en-ZA" sz="9600" dirty="0" err="1" smtClean="0"/>
              <a:t>tzara’at</a:t>
            </a:r>
            <a:r>
              <a:rPr lang="en-ZA" sz="9600" dirty="0" smtClean="0"/>
              <a:t> is for the purpose of the restoration of the entire house (House of Israel), i.e. His Bride. The earthly picture of marital union, however, only goes so far. Because man is mortal, there is still uncleanness in their physical union. But Leviticus 15:18 points to a spiritual union that is clean and holy. We can get more incite into this in the following verse:  </a:t>
            </a:r>
          </a:p>
          <a:p>
            <a:pPr algn="ctr">
              <a:lnSpc>
                <a:spcPts val="2100"/>
              </a:lnSpc>
            </a:pPr>
            <a:r>
              <a:rPr lang="en-ZA" sz="9600" i="1" dirty="0" smtClean="0">
                <a:solidFill>
                  <a:srgbClr val="004821"/>
                </a:solidFill>
              </a:rPr>
              <a:t>.. the Messiah is head of the assembly, and He is Saviour of the body. .. Messiah also did love the assembly and gave Himself for it, in order to set it apart and cleanse it with the washing of water by the Word,</a:t>
            </a:r>
            <a:r>
              <a:rPr lang="en-ZA" sz="9600" i="1" baseline="30000" dirty="0" smtClean="0">
                <a:solidFill>
                  <a:srgbClr val="004821"/>
                </a:solidFill>
              </a:rPr>
              <a:t> </a:t>
            </a:r>
            <a:r>
              <a:rPr lang="en-ZA" sz="9600" i="1" dirty="0" smtClean="0">
                <a:solidFill>
                  <a:srgbClr val="004821"/>
                </a:solidFill>
              </a:rPr>
              <a:t>in order to present it to Himself a splendid assembly, not having spot or wrinkle or any of this sort, but that it might be set-apart and blameless. .. This secret is great, but I speak concerning Messiah and the assembly. ..</a:t>
            </a:r>
            <a:r>
              <a:rPr lang="en-ZA" sz="9600" b="1" i="1" dirty="0" smtClean="0">
                <a:solidFill>
                  <a:srgbClr val="004821"/>
                </a:solidFill>
              </a:rPr>
              <a:t>(Ephesians 5:22-33)</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MESSIAH AND THE ASSEMBLY </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Leviticus 15:8 says that we will be unclean till evening. What evening could that prophetically be referring to? </a:t>
            </a:r>
          </a:p>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shall go forth, and He shall fight against those gentiles, as He fights in the day of battle. And in that day His feet shall stand upon the Mount of Olives, which faces </a:t>
            </a:r>
            <a:r>
              <a:rPr lang="en-ZA" i="1" dirty="0" err="1" smtClean="0">
                <a:solidFill>
                  <a:srgbClr val="004821"/>
                </a:solidFill>
              </a:rPr>
              <a:t>Yerushalayim</a:t>
            </a:r>
            <a:r>
              <a:rPr lang="en-ZA" i="1" dirty="0" smtClean="0">
                <a:solidFill>
                  <a:srgbClr val="004821"/>
                </a:solidFill>
              </a:rPr>
              <a:t> on the east. And the Mount of Olives shall be split in two, from east to west, a very great valley, and half of the mountain shall move toward the north and half of it toward the south. .. And you shall flee as you fled from the earthquake in the days of </a:t>
            </a:r>
            <a:r>
              <a:rPr lang="en-ZA" i="1" dirty="0" err="1" smtClean="0">
                <a:solidFill>
                  <a:srgbClr val="004821"/>
                </a:solidFill>
              </a:rPr>
              <a:t>Uzziyah</a:t>
            </a:r>
            <a:r>
              <a:rPr lang="en-ZA" i="1" dirty="0" smtClean="0">
                <a:solidFill>
                  <a:srgbClr val="004821"/>
                </a:solidFill>
              </a:rPr>
              <a:t> sovereign of </a:t>
            </a:r>
            <a:r>
              <a:rPr lang="en-ZA" i="1" dirty="0" err="1" smtClean="0">
                <a:solidFill>
                  <a:srgbClr val="004821"/>
                </a:solidFill>
              </a:rPr>
              <a:t>Yehuḏah</a:t>
            </a:r>
            <a:r>
              <a:rPr lang="en-ZA" i="1" dirty="0" smtClean="0">
                <a:solidFill>
                  <a:srgbClr val="004821"/>
                </a:solidFill>
              </a:rPr>
              <a:t>. And </a:t>
            </a:r>
            <a:r>
              <a:rPr lang="he-IL" i="1" dirty="0" smtClean="0">
                <a:solidFill>
                  <a:srgbClr val="004821"/>
                </a:solidFill>
              </a:rPr>
              <a:t>יהוה</a:t>
            </a:r>
            <a:r>
              <a:rPr lang="en-ZA" i="1" dirty="0" smtClean="0">
                <a:solidFill>
                  <a:srgbClr val="004821"/>
                </a:solidFill>
              </a:rPr>
              <a:t> my Elohim shall come – all the set-apart ones with You. And in that day it shall be: there is no light, it is dark. And it shall be one day which is known to </a:t>
            </a:r>
            <a:r>
              <a:rPr lang="he-IL" i="1" dirty="0" smtClean="0">
                <a:solidFill>
                  <a:srgbClr val="004821"/>
                </a:solidFill>
              </a:rPr>
              <a:t>יהוה</a:t>
            </a:r>
            <a:r>
              <a:rPr lang="en-ZA" i="1" dirty="0" smtClean="0">
                <a:solidFill>
                  <a:srgbClr val="004821"/>
                </a:solidFill>
              </a:rPr>
              <a:t>, neither day nor night, </a:t>
            </a:r>
            <a:r>
              <a:rPr lang="en-ZA" b="1" i="1" dirty="0" smtClean="0">
                <a:solidFill>
                  <a:srgbClr val="004821"/>
                </a:solidFill>
              </a:rPr>
              <a:t>but at evening time there shall be light</a:t>
            </a:r>
            <a:r>
              <a:rPr lang="en-ZA" i="1" dirty="0" smtClean="0">
                <a:solidFill>
                  <a:srgbClr val="004821"/>
                </a:solidFill>
              </a:rPr>
              <a:t>. And in that day it shall be that living waters flow from </a:t>
            </a:r>
            <a:r>
              <a:rPr lang="en-ZA" i="1" dirty="0" err="1" smtClean="0">
                <a:solidFill>
                  <a:srgbClr val="004821"/>
                </a:solidFill>
              </a:rPr>
              <a:t>Yerushalayim</a:t>
            </a:r>
            <a:r>
              <a:rPr lang="en-ZA" i="1" dirty="0" smtClean="0">
                <a:solidFill>
                  <a:srgbClr val="004821"/>
                </a:solidFill>
              </a:rPr>
              <a:t>, half of them toward the eastern sea and half of them toward the western sea, in summer as well as in winter. And </a:t>
            </a:r>
            <a:r>
              <a:rPr lang="he-IL" i="1" dirty="0" smtClean="0">
                <a:solidFill>
                  <a:srgbClr val="004821"/>
                </a:solidFill>
              </a:rPr>
              <a:t>יהוה</a:t>
            </a:r>
            <a:r>
              <a:rPr lang="en-ZA" i="1" dirty="0" smtClean="0">
                <a:solidFill>
                  <a:srgbClr val="004821"/>
                </a:solidFill>
              </a:rPr>
              <a:t> shall be Sovereign over all the earth. In that day there shall be one </a:t>
            </a:r>
            <a:r>
              <a:rPr lang="he-IL" i="1" dirty="0" smtClean="0">
                <a:solidFill>
                  <a:srgbClr val="004821"/>
                </a:solidFill>
              </a:rPr>
              <a:t>יהוה</a:t>
            </a:r>
            <a:r>
              <a:rPr lang="en-ZA" i="1" dirty="0" smtClean="0">
                <a:solidFill>
                  <a:srgbClr val="004821"/>
                </a:solidFill>
              </a:rPr>
              <a:t>, and His Name one. </a:t>
            </a:r>
            <a:r>
              <a:rPr lang="en-ZA" b="1" i="1" dirty="0" smtClean="0">
                <a:solidFill>
                  <a:srgbClr val="004821"/>
                </a:solidFill>
              </a:rPr>
              <a:t>(Zechariah 14:3-9)</a:t>
            </a:r>
          </a:p>
          <a:p>
            <a:pPr algn="ctr">
              <a:lnSpc>
                <a:spcPts val="2100"/>
              </a:lnSpc>
            </a:pPr>
            <a:r>
              <a:rPr lang="en-ZA" b="1" i="1" dirty="0" smtClean="0"/>
              <a:t>There is day coming that Jerusalem will be cleansed with water</a:t>
            </a:r>
          </a:p>
          <a:p>
            <a:pPr>
              <a:lnSpc>
                <a:spcPts val="21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FALSE PERCEPTION</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Are we all incorruptible now? The truth is we are not there yet. Most of us have probably been taught that the Almighty is only concerned with our soul. Yet, in Leviticus , we see a much broader interest. These are the four primary areas of concern:</a:t>
            </a:r>
          </a:p>
          <a:p>
            <a:pPr marL="457200" indent="-457200">
              <a:lnSpc>
                <a:spcPts val="2100"/>
              </a:lnSpc>
              <a:buFont typeface="+mj-lt"/>
              <a:buAutoNum type="arabicPeriod"/>
            </a:pPr>
            <a:r>
              <a:rPr lang="en-ZA" sz="9600" i="1" dirty="0" smtClean="0"/>
              <a:t>Individual</a:t>
            </a:r>
          </a:p>
          <a:p>
            <a:pPr marL="457200" indent="-457200">
              <a:lnSpc>
                <a:spcPts val="2100"/>
              </a:lnSpc>
              <a:buFont typeface="+mj-lt"/>
              <a:buAutoNum type="arabicPeriod"/>
            </a:pPr>
            <a:r>
              <a:rPr lang="en-ZA" sz="9600" i="1" dirty="0" smtClean="0"/>
              <a:t>Food</a:t>
            </a:r>
          </a:p>
          <a:p>
            <a:pPr marL="457200" indent="-457200">
              <a:lnSpc>
                <a:spcPts val="2100"/>
              </a:lnSpc>
              <a:buFont typeface="+mj-lt"/>
              <a:buAutoNum type="arabicPeriod"/>
            </a:pPr>
            <a:r>
              <a:rPr lang="en-ZA" sz="9600" i="1" dirty="0" smtClean="0"/>
              <a:t>Clothes</a:t>
            </a:r>
          </a:p>
          <a:p>
            <a:pPr marL="457200" indent="-457200">
              <a:lnSpc>
                <a:spcPts val="2100"/>
              </a:lnSpc>
              <a:buFont typeface="+mj-lt"/>
              <a:buAutoNum type="arabicPeriod"/>
            </a:pPr>
            <a:r>
              <a:rPr lang="en-ZA" sz="9600" i="1" dirty="0" smtClean="0"/>
              <a:t>Homes/dwellings</a:t>
            </a:r>
          </a:p>
          <a:p>
            <a:pPr>
              <a:lnSpc>
                <a:spcPts val="2100"/>
              </a:lnSpc>
            </a:pPr>
            <a:r>
              <a:rPr lang="he-IL" sz="9600" dirty="0" smtClean="0"/>
              <a:t>יהוה</a:t>
            </a:r>
            <a:r>
              <a:rPr lang="en-ZA" sz="9600" dirty="0" smtClean="0"/>
              <a:t> has determined what IS food (clean) for His people and what is NOT food (unclean). Now we are studying the effect of </a:t>
            </a:r>
            <a:r>
              <a:rPr lang="en-ZA" sz="9600" dirty="0" err="1" smtClean="0"/>
              <a:t>tzara’at</a:t>
            </a:r>
            <a:r>
              <a:rPr lang="en-ZA" sz="9600" dirty="0" smtClean="0"/>
              <a:t> on individuals, their clothing (works), and their houses. We can make sense of a skin disorder, but what does it mean to have the plague of </a:t>
            </a:r>
            <a:r>
              <a:rPr lang="en-ZA" sz="9600" dirty="0" err="1" smtClean="0"/>
              <a:t>tzara’at</a:t>
            </a:r>
            <a:r>
              <a:rPr lang="en-ZA" sz="9600" dirty="0" smtClean="0"/>
              <a:t> come upon our clothing or our home? Could the reason for it all can be summed up by this verse:</a:t>
            </a:r>
          </a:p>
          <a:p>
            <a:pPr algn="ctr">
              <a:lnSpc>
                <a:spcPts val="2100"/>
              </a:lnSpc>
            </a:pPr>
            <a:r>
              <a:rPr lang="en-ZA" sz="9600" i="1" dirty="0" smtClean="0">
                <a:solidFill>
                  <a:srgbClr val="004821"/>
                </a:solidFill>
              </a:rPr>
              <a:t>‘Thus you shall separate the children of </a:t>
            </a:r>
            <a:r>
              <a:rPr lang="en-ZA" sz="9600" i="1" dirty="0" err="1" smtClean="0">
                <a:solidFill>
                  <a:srgbClr val="004821"/>
                </a:solidFill>
              </a:rPr>
              <a:t>Yisra’ĕl</a:t>
            </a:r>
            <a:r>
              <a:rPr lang="en-ZA" sz="9600" i="1" dirty="0" smtClean="0">
                <a:solidFill>
                  <a:srgbClr val="004821"/>
                </a:solidFill>
              </a:rPr>
              <a:t> from their uncleanness, lest they die in their uncleanness when they defile My Dwelling Place which is in their midst</a:t>
            </a:r>
            <a:r>
              <a:rPr lang="en-ZA" sz="9600" b="1" i="1" dirty="0" smtClean="0">
                <a:solidFill>
                  <a:srgbClr val="004821"/>
                </a:solidFill>
              </a:rPr>
              <a:t>. (Leviticus 15:31)</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HOUSE OF </a:t>
            </a:r>
            <a:r>
              <a:rPr lang="he-IL" sz="4800" dirty="0" smtClean="0"/>
              <a:t>יהוה</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Our connection with the Garden of Eden where </a:t>
            </a:r>
            <a:r>
              <a:rPr lang="he-IL" sz="9600" dirty="0" smtClean="0"/>
              <a:t>יהוה</a:t>
            </a:r>
            <a:r>
              <a:rPr lang="en-ZA" sz="9600" dirty="0" smtClean="0"/>
              <a:t> walked with Adam and Eve is our sinful life. Their sin left them in a spiritual state of uncleanness (although uncleanness is not always the result of sin) which caused them to be evicted from the Garden. Later </a:t>
            </a:r>
            <a:r>
              <a:rPr lang="he-IL" sz="9600" dirty="0" smtClean="0"/>
              <a:t>יהוה</a:t>
            </a:r>
            <a:r>
              <a:rPr lang="en-ZA" sz="9600" dirty="0" smtClean="0"/>
              <a:t> established the Tabernacle in the Wilderness as the place where He could once more dwell with man….at the time of Solomon He would dwell with His people in the Temple in Jerusalem. Hundreds of years later, He came to dwell with individual man. These were all prophetic pictures of the Almighty’s heavenly dwelling place with man….a return to the purity of Eden.</a:t>
            </a:r>
          </a:p>
          <a:p>
            <a:pPr algn="ctr">
              <a:lnSpc>
                <a:spcPts val="2100"/>
              </a:lnSpc>
            </a:pPr>
            <a:r>
              <a:rPr lang="en-ZA" sz="9600" i="1" dirty="0" smtClean="0">
                <a:solidFill>
                  <a:srgbClr val="004821"/>
                </a:solidFill>
              </a:rPr>
              <a:t>who serve a copy and shadow of the heavenly, as </a:t>
            </a:r>
            <a:r>
              <a:rPr lang="en-ZA" sz="9600" i="1" dirty="0" err="1" smtClean="0">
                <a:solidFill>
                  <a:srgbClr val="004821"/>
                </a:solidFill>
              </a:rPr>
              <a:t>Mosheh</a:t>
            </a:r>
            <a:r>
              <a:rPr lang="en-ZA" sz="9600" i="1" dirty="0" smtClean="0">
                <a:solidFill>
                  <a:srgbClr val="004821"/>
                </a:solidFill>
              </a:rPr>
              <a:t> was warned when he was about to make the Tent. For He said, “See that you make all according to the pattern shown you on the mountain.” </a:t>
            </a:r>
            <a:r>
              <a:rPr lang="en-ZA" sz="9600" b="1" i="1" dirty="0" smtClean="0">
                <a:solidFill>
                  <a:srgbClr val="004821"/>
                </a:solidFill>
              </a:rPr>
              <a:t>(Hebrews 8:5)</a:t>
            </a:r>
          </a:p>
          <a:p>
            <a:pPr algn="ctr">
              <a:lnSpc>
                <a:spcPts val="2100"/>
              </a:lnSpc>
            </a:pPr>
            <a:r>
              <a:rPr lang="en-ZA" sz="9600" i="1" dirty="0" smtClean="0">
                <a:solidFill>
                  <a:srgbClr val="004821"/>
                </a:solidFill>
              </a:rPr>
              <a:t>“He who has an ear, let him hear what the Spirit says to the assemblies. To him who overcomes I shall give to eat from the tree of life, which is in the midst of the Paradise of Elohim.” </a:t>
            </a:r>
            <a:r>
              <a:rPr lang="en-ZA" sz="9600" b="1" i="1" dirty="0" smtClean="0">
                <a:solidFill>
                  <a:srgbClr val="004821"/>
                </a:solidFill>
              </a:rPr>
              <a:t>(Revelation 2:7 )</a:t>
            </a:r>
          </a:p>
          <a:p>
            <a:endParaRPr lang="en-ZA" sz="2800" dirty="0" smtClean="0"/>
          </a:p>
          <a:p>
            <a:pPr algn="ctr"/>
            <a:endParaRPr lang="en-ZA" sz="2600" b="1"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BACK TO THE GARDEN</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The march back to the Garden of Eden has not been without huge detours. We have not been faithful in following His directions. Repentance and mercy brings us back into the camp, but this continued attitude brought about the eventual exile of all of Israel. Once again </a:t>
            </a:r>
            <a:r>
              <a:rPr lang="he-IL" dirty="0" smtClean="0"/>
              <a:t>יהוה</a:t>
            </a:r>
            <a:r>
              <a:rPr lang="en-ZA" dirty="0" smtClean="0"/>
              <a:t> stepped into this picture with </a:t>
            </a:r>
            <a:r>
              <a:rPr lang="he-IL" dirty="0" smtClean="0"/>
              <a:t>יהושע</a:t>
            </a:r>
            <a:r>
              <a:rPr lang="en-ZA" dirty="0" smtClean="0"/>
              <a:t>. </a:t>
            </a:r>
          </a:p>
          <a:p>
            <a:pPr algn="ctr">
              <a:lnSpc>
                <a:spcPts val="2200"/>
              </a:lnSpc>
            </a:pPr>
            <a:r>
              <a:rPr lang="en-ZA" i="1" dirty="0" smtClean="0">
                <a:solidFill>
                  <a:srgbClr val="004821"/>
                </a:solidFill>
              </a:rPr>
              <a:t>And He answering, said, “I was not sent except to the lost sheep of the house of </a:t>
            </a:r>
            <a:r>
              <a:rPr lang="en-ZA" i="1" dirty="0" err="1" smtClean="0">
                <a:solidFill>
                  <a:srgbClr val="004821"/>
                </a:solidFill>
              </a:rPr>
              <a:t>Yisra’ĕl</a:t>
            </a:r>
            <a:r>
              <a:rPr lang="en-ZA" b="1" i="1" dirty="0" smtClean="0">
                <a:solidFill>
                  <a:srgbClr val="004821"/>
                </a:solidFill>
              </a:rPr>
              <a:t>.” (Matthew 15:24)</a:t>
            </a:r>
          </a:p>
          <a:p>
            <a:pPr>
              <a:lnSpc>
                <a:spcPts val="2200"/>
              </a:lnSpc>
            </a:pPr>
            <a:r>
              <a:rPr lang="he-IL" dirty="0" smtClean="0"/>
              <a:t>יהושע </a:t>
            </a:r>
            <a:r>
              <a:rPr lang="en-ZA" dirty="0" smtClean="0"/>
              <a:t> did not lower the bar for holiness. When we accept Him as our </a:t>
            </a:r>
            <a:r>
              <a:rPr lang="en-ZA" dirty="0" err="1" smtClean="0"/>
              <a:t>Adonai</a:t>
            </a:r>
            <a:r>
              <a:rPr lang="en-ZA" dirty="0" smtClean="0"/>
              <a:t>, we receive His covering of holiness and cleanness. The Spirit then becomes our teacher and our strength in working out our holiness. But we must understand what </a:t>
            </a:r>
            <a:r>
              <a:rPr lang="he-IL" dirty="0" smtClean="0"/>
              <a:t>יהוה</a:t>
            </a:r>
            <a:r>
              <a:rPr lang="en-ZA" dirty="0" smtClean="0"/>
              <a:t> requires of us if we expect Him to once more tabernacle among us as in the Garden:</a:t>
            </a:r>
          </a:p>
          <a:p>
            <a:pPr algn="ctr">
              <a:lnSpc>
                <a:spcPts val="2200"/>
              </a:lnSpc>
            </a:pPr>
            <a:r>
              <a:rPr lang="en-ZA" i="1" dirty="0" smtClean="0">
                <a:solidFill>
                  <a:srgbClr val="004821"/>
                </a:solidFill>
              </a:rPr>
              <a:t>as obedient children, not conforming yourselves to the former lusts in your ignorance, instead, as the One who called you is set-apart, so you also should become set-apart in all behaviour, </a:t>
            </a:r>
            <a:r>
              <a:rPr lang="en-ZA" b="1" i="1" dirty="0" smtClean="0">
                <a:solidFill>
                  <a:srgbClr val="004821"/>
                </a:solidFill>
              </a:rPr>
              <a:t>(1 Peter 1:14-15)</a:t>
            </a:r>
          </a:p>
          <a:p>
            <a:pPr algn="ctr">
              <a:lnSpc>
                <a:spcPts val="2100"/>
              </a:lnSpc>
            </a:pP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ZA" sz="4800" dirty="0" smtClean="0"/>
              <a:t>TZADIK</a:t>
            </a:r>
            <a:endParaRPr lang="en-ZA" sz="4800" dirty="0"/>
          </a:p>
        </p:txBody>
      </p:sp>
      <p:sp>
        <p:nvSpPr>
          <p:cNvPr id="3" name="Content Placeholder 2"/>
          <p:cNvSpPr>
            <a:spLocks noGrp="1"/>
          </p:cNvSpPr>
          <p:nvPr>
            <p:ph idx="1"/>
          </p:nvPr>
        </p:nvSpPr>
        <p:spPr>
          <a:xfrm>
            <a:off x="467544" y="1268760"/>
            <a:ext cx="8229600" cy="5589240"/>
          </a:xfrm>
        </p:spPr>
        <p:txBody>
          <a:bodyPr>
            <a:normAutofit fontScale="92500" lnSpcReduction="20000"/>
          </a:bodyPr>
          <a:lstStyle/>
          <a:p>
            <a:pPr algn="just"/>
            <a:r>
              <a:rPr lang="en-ZA" sz="2600" b="0" dirty="0" smtClean="0"/>
              <a:t>The word </a:t>
            </a:r>
            <a:r>
              <a:rPr lang="en-ZA" sz="2600" b="0" i="1" dirty="0" err="1" smtClean="0"/>
              <a:t>tzara'at</a:t>
            </a:r>
            <a:r>
              <a:rPr lang="en-ZA" sz="2600" b="0" dirty="0" smtClean="0"/>
              <a:t> is an acronym for "</a:t>
            </a:r>
            <a:r>
              <a:rPr lang="en-ZA" sz="2600" b="0" i="1" dirty="0" smtClean="0"/>
              <a:t>he who emits evil"</a:t>
            </a:r>
            <a:r>
              <a:rPr lang="en-ZA" sz="2600" b="0" dirty="0" smtClean="0"/>
              <a:t> (</a:t>
            </a:r>
            <a:r>
              <a:rPr lang="en-ZA" sz="2600" b="0" i="1" dirty="0" err="1" smtClean="0"/>
              <a:t>motzi</a:t>
            </a:r>
            <a:r>
              <a:rPr lang="en-ZA" sz="2600" b="0" i="1" dirty="0" smtClean="0"/>
              <a:t> </a:t>
            </a:r>
            <a:r>
              <a:rPr lang="en-ZA" sz="2600" b="0" i="1" dirty="0" err="1" smtClean="0"/>
              <a:t>ra</a:t>
            </a:r>
            <a:r>
              <a:rPr lang="en-ZA" sz="2600" b="0" dirty="0" smtClean="0"/>
              <a:t>) a slanderer. The disease originates from the evil words that we speak of others (even if true).</a:t>
            </a:r>
          </a:p>
          <a:p>
            <a:pPr algn="just"/>
            <a:endParaRPr lang="en-ZA" sz="2600" b="0" dirty="0" smtClean="0">
              <a:solidFill>
                <a:srgbClr val="004821"/>
              </a:solidFill>
            </a:endParaRPr>
          </a:p>
          <a:p>
            <a:pPr algn="just"/>
            <a:r>
              <a:rPr lang="en-ZA" sz="2600" b="0" i="1" dirty="0" smtClean="0">
                <a:solidFill>
                  <a:srgbClr val="C00000"/>
                </a:solidFill>
              </a:rPr>
              <a:t>When a </a:t>
            </a:r>
            <a:r>
              <a:rPr lang="en-ZA" sz="2600" b="0" i="1" dirty="0" err="1" smtClean="0">
                <a:solidFill>
                  <a:srgbClr val="C00000"/>
                </a:solidFill>
              </a:rPr>
              <a:t>tzadik</a:t>
            </a:r>
            <a:r>
              <a:rPr lang="en-ZA" sz="2600" b="0" i="1" dirty="0" smtClean="0">
                <a:solidFill>
                  <a:srgbClr val="C00000"/>
                </a:solidFill>
              </a:rPr>
              <a:t> suffers, this does not at all interfere with his faith in God. The suffering even enhances his faith, as he is happy with the knowledge that all that happens to him comes from God and is for his ultimate good. This is the origin of his ultimate healing.</a:t>
            </a:r>
            <a:r>
              <a:rPr lang="en-ZA" sz="2600" b="0" dirty="0" smtClean="0">
                <a:solidFill>
                  <a:srgbClr val="C00000"/>
                </a:solidFill>
              </a:rPr>
              <a:t> </a:t>
            </a:r>
          </a:p>
          <a:p>
            <a:pPr algn="just"/>
            <a:endParaRPr lang="en-ZA" sz="2600" b="0" dirty="0" smtClean="0"/>
          </a:p>
          <a:p>
            <a:pPr algn="just"/>
            <a:r>
              <a:rPr lang="en-ZA" sz="2600" b="0" dirty="0" smtClean="0"/>
              <a:t>The sages teach that although </a:t>
            </a:r>
            <a:r>
              <a:rPr lang="en-ZA" sz="2600" b="0" i="1" dirty="0" err="1" smtClean="0"/>
              <a:t>tzara'at</a:t>
            </a:r>
            <a:r>
              <a:rPr lang="en-ZA" sz="2600" b="0" i="1" dirty="0" smtClean="0"/>
              <a:t> </a:t>
            </a:r>
            <a:r>
              <a:rPr lang="en-ZA" sz="2600" b="0" dirty="0" smtClean="0"/>
              <a:t>is the origin of all disease, it no longer exists, as nobody today is at the level of righteousness to merit such a terrible disease. Because of the large amount of evil in people’s souls, they could not be </a:t>
            </a:r>
            <a:r>
              <a:rPr lang="en-ZA" sz="2600" b="0" i="1" dirty="0" err="1" smtClean="0"/>
              <a:t>tzadik</a:t>
            </a:r>
            <a:r>
              <a:rPr lang="en-ZA" sz="2600" b="0" dirty="0" smtClean="0"/>
              <a:t>, but rather an intermediary person. In this case, he would not suffer the same type of tribulations, as they would not be relevant to his particular rectification</a:t>
            </a:r>
            <a:endParaRPr lang="en-ZA" sz="2600" b="0" i="1" dirty="0" smtClean="0"/>
          </a:p>
          <a:p>
            <a:pPr algn="just"/>
            <a:endParaRPr lang="en-ZA" sz="2400" b="0" dirty="0" smtClean="0"/>
          </a:p>
          <a:p>
            <a:pPr algn="just"/>
            <a:endParaRPr lang="en-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RECTIFYING THE NEGATIVE</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In the Hebrew language each 3-letter root has six possible permutations. In all the Hebrew language there are only seven 3-letter roots whose six permutations all have meaning.</a:t>
            </a:r>
          </a:p>
          <a:p>
            <a:pPr>
              <a:lnSpc>
                <a:spcPts val="2200"/>
              </a:lnSpc>
            </a:pPr>
            <a:r>
              <a:rPr lang="en-ZA" sz="9600" dirty="0" smtClean="0"/>
              <a:t>The early master of </a:t>
            </a:r>
            <a:r>
              <a:rPr lang="en-ZA" sz="9600" dirty="0" err="1" smtClean="0"/>
              <a:t>Kabbalah</a:t>
            </a:r>
            <a:r>
              <a:rPr lang="en-ZA" sz="9600" dirty="0" smtClean="0"/>
              <a:t>, Rabbi Abraham </a:t>
            </a:r>
            <a:r>
              <a:rPr lang="en-ZA" sz="9600" dirty="0" err="1" smtClean="0"/>
              <a:t>Abulafia</a:t>
            </a:r>
            <a:r>
              <a:rPr lang="en-ZA" sz="9600" dirty="0" smtClean="0"/>
              <a:t> would meditate on a Hebrew word by taking the root permutations and contemplating on the cycle of images created by each permutation. Notably, no matter what the root, at least one of the six permutations will have a negative implication. However, when the negative implication is meditated upon as part of the entire cycle, the whole purifies and rectifies the negative connotation. Furthermore, the negative implication is necessary for the rectification of the whole. The very fact that negative is required in order to complete the whole rectifies the negativity. This principle of the Hebrew language applies to all phenomena in life. It is beautifully illustrated by the teachings of our sages that in order for our prayers to reach God, the full spectrum of the Jewish People--from the most righteous to the least--must be included in our prayers.</a:t>
            </a: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36014</TotalTime>
  <Words>6700</Words>
  <Application>Microsoft Office PowerPoint</Application>
  <PresentationFormat>On-screen Show (4:3)</PresentationFormat>
  <Paragraphs>267</Paragraphs>
  <Slides>42</Slides>
  <Notes>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Slide 1</vt:lpstr>
      <vt:lpstr>RECOGNITION</vt:lpstr>
      <vt:lpstr>METZORA (The Leper) </vt:lpstr>
      <vt:lpstr>REFRESHER</vt:lpstr>
      <vt:lpstr>FALSE PERCEPTION</vt:lpstr>
      <vt:lpstr>HOUSE OF יהוה</vt:lpstr>
      <vt:lpstr>BACK TO THE GARDEN</vt:lpstr>
      <vt:lpstr>TZADIK</vt:lpstr>
      <vt:lpstr>RECTIFYING THE NEGATIVE</vt:lpstr>
      <vt:lpstr>SIX PERMUTATIONS OF TZARA</vt:lpstr>
      <vt:lpstr>HEALING THE CYCLE OF TZARA'AT </vt:lpstr>
      <vt:lpstr>SEVEN CAUSES OF TZARAATH</vt:lpstr>
      <vt:lpstr>LEVELS OF PUNISHMENT</vt:lpstr>
      <vt:lpstr>MESSIANIC RECTIFICATION</vt:lpstr>
      <vt:lpstr>THE TONQUE</vt:lpstr>
      <vt:lpstr>THE SOURCE OF BLESSING/CURSING</vt:lpstr>
      <vt:lpstr>COSTS OF DELARED CLEAN</vt:lpstr>
      <vt:lpstr>THE HEART </vt:lpstr>
      <vt:lpstr>ISAIAH</vt:lpstr>
      <vt:lpstr>PROCESS OF HEALING</vt:lpstr>
      <vt:lpstr>PROCESS OF HEALING CON’T</vt:lpstr>
      <vt:lpstr>ATONEMENT</vt:lpstr>
      <vt:lpstr>CEDAR</vt:lpstr>
      <vt:lpstr>SCARLET</vt:lpstr>
      <vt:lpstr>HYSSOP</vt:lpstr>
      <vt:lpstr>TWO BIRDS</vt:lpstr>
      <vt:lpstr>TWO COMINGS</vt:lpstr>
      <vt:lpstr>SIGNIFICANCE</vt:lpstr>
      <vt:lpstr>SIGNIFICANCE</vt:lpstr>
      <vt:lpstr>SIGNIFICANCE</vt:lpstr>
      <vt:lpstr>THREE WITNESSES</vt:lpstr>
      <vt:lpstr>SHAVING HAIR</vt:lpstr>
      <vt:lpstr>CLEAN AND HOLY </vt:lpstr>
      <vt:lpstr>SANCTIFIED AS A PRIEST</vt:lpstr>
      <vt:lpstr>FROM TENT TO HOUSE </vt:lpstr>
      <vt:lpstr>DEVINE JUDGEMENT</vt:lpstr>
      <vt:lpstr>HOUSE OF ABBA</vt:lpstr>
      <vt:lpstr>A HOLY HOUSE</vt:lpstr>
      <vt:lpstr>FAMILY PURITY LAWS</vt:lpstr>
      <vt:lpstr>FOCUL POINT</vt:lpstr>
      <vt:lpstr>MARITAL RELATIONS</vt:lpstr>
      <vt:lpstr>MESSIAH AND THE ASSEMBLY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937</cp:revision>
  <dcterms:created xsi:type="dcterms:W3CDTF">2010-10-31T07:41:47Z</dcterms:created>
  <dcterms:modified xsi:type="dcterms:W3CDTF">2014-03-01T13:45:13Z</dcterms:modified>
</cp:coreProperties>
</file>